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4.xml" ContentType="application/vnd.openxmlformats-officedocument.them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5.xml" ContentType="application/vnd.openxmlformats-officedocument.them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45" r:id="rId5"/>
    <p:sldMasterId id="2147483793" r:id="rId6"/>
    <p:sldMasterId id="2147483811" r:id="rId7"/>
    <p:sldMasterId id="2147483835" r:id="rId8"/>
  </p:sldMasterIdLst>
  <p:notesMasterIdLst>
    <p:notesMasterId r:id="rId15"/>
  </p:notesMasterIdLst>
  <p:sldIdLst>
    <p:sldId id="1799" r:id="rId9"/>
    <p:sldId id="1800" r:id="rId10"/>
    <p:sldId id="1366" r:id="rId11"/>
    <p:sldId id="1015" r:id="rId12"/>
    <p:sldId id="1454" r:id="rId13"/>
    <p:sldId id="1801" r:id="rId14"/>
  </p:sldIdLst>
  <p:sldSz cx="12192000" cy="6858000"/>
  <p:notesSz cx="6858000" cy="9144000"/>
  <p:custDataLst>
    <p:tags r:id="rId16"/>
  </p:custDataLst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464"/>
    <a:srgbClr val="0D4135"/>
    <a:srgbClr val="D0A06F"/>
    <a:srgbClr val="E5ECF6"/>
    <a:srgbClr val="403E3D"/>
    <a:srgbClr val="FFFFFF"/>
    <a:srgbClr val="4C8D85"/>
    <a:srgbClr val="413F3E"/>
    <a:srgbClr val="0D3D32"/>
    <a:srgbClr val="458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859D3-F675-47C4-A55C-19CDA6675D30}" v="5" dt="2023-02-16T13:09:13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87259" autoAdjust="0"/>
  </p:normalViewPr>
  <p:slideViewPr>
    <p:cSldViewPr snapToGrid="0">
      <p:cViewPr varScale="1">
        <p:scale>
          <a:sx n="78" d="100"/>
          <a:sy n="78" d="100"/>
        </p:scale>
        <p:origin x="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63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</c:spPr>
          <c:invertIfNegative val="0"/>
          <c:cat>
            <c:strRef>
              <c:f>Sheet1!$A$2:$A$8</c:f>
              <c:strCache>
                <c:ptCount val="7"/>
                <c:pt idx="0">
                  <c:v>Værdi af salg i kanalen</c:v>
                </c:pt>
                <c:pt idx="1">
                  <c:v>Værdi af leads fra kanalen*</c:v>
                </c:pt>
                <c:pt idx="2">
                  <c:v>Besparelse via afværgede kald</c:v>
                </c:pt>
                <c:pt idx="3">
                  <c:v>Samlet værdiskabelse</c:v>
                </c:pt>
                <c:pt idx="4">
                  <c:v>Cost: Marketing/Online organisationen</c:v>
                </c:pt>
                <c:pt idx="5">
                  <c:v>Cost: Øvrige omkostninger relateret til Marketing/Online</c:v>
                </c:pt>
                <c:pt idx="6">
                  <c:v>Økonomisk effekt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1">
                  <c:v>10.5</c:v>
                </c:pt>
                <c:pt idx="2">
                  <c:v>27.8</c:v>
                </c:pt>
                <c:pt idx="4">
                  <c:v>27.28</c:v>
                </c:pt>
                <c:pt idx="5">
                  <c:v>22.18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2-48C2-A11A-274482E988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78464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403E3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4E12-48C2-A11A-274482E9887C}"/>
              </c:ext>
            </c:extLst>
          </c:dPt>
          <c:dPt>
            <c:idx val="5"/>
            <c:invertIfNegative val="0"/>
            <c:bubble3D val="0"/>
            <c:spPr>
              <a:solidFill>
                <a:srgbClr val="403E3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4E12-48C2-A11A-274482E9887C}"/>
              </c:ext>
            </c:extLst>
          </c:dPt>
          <c:dPt>
            <c:idx val="6"/>
            <c:invertIfNegative val="0"/>
            <c:bubble3D val="0"/>
            <c:spPr>
              <a:solidFill>
                <a:srgbClr val="D0A06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4E12-48C2-A11A-274482E9887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FAE-48B9-B576-7E9B1DC2B0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D3BA506-BF3D-438F-8068-EC9D7FC057AF}" type="VALUE">
                      <a:rPr lang="en-US">
                        <a:solidFill>
                          <a:schemeClr val="bg1"/>
                        </a:solidFill>
                      </a:rPr>
                      <a:pPr/>
                      <a:t>[VÆRDI]</a:t>
                    </a:fld>
                    <a:endParaRPr lang="da-DK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FAE-48B9-B576-7E9B1DC2B07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FAE-48B9-B576-7E9B1DC2B0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F9B1EF-F0B5-4D4F-A759-39DA3A5EBE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[VÆRDI]</a:t>
                    </a:fld>
                    <a:endParaRPr lang="da-DK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FAE-48B9-B576-7E9B1DC2B07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E12-48C2-A11A-274482E9887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E12-48C2-A11A-274482E9887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E12-48C2-A11A-274482E9887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Værdi af salg i kanalen</c:v>
                </c:pt>
                <c:pt idx="1">
                  <c:v>Værdi af leads fra kanalen*</c:v>
                </c:pt>
                <c:pt idx="2">
                  <c:v>Besparelse via afværgede kald</c:v>
                </c:pt>
                <c:pt idx="3">
                  <c:v>Samlet værdiskabelse</c:v>
                </c:pt>
                <c:pt idx="4">
                  <c:v>Cost: Marketing/Online organisationen</c:v>
                </c:pt>
                <c:pt idx="5">
                  <c:v>Cost: Øvrige omkostninger relateret til Marketing/Online</c:v>
                </c:pt>
                <c:pt idx="6">
                  <c:v>Økonomisk effekt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10.5</c:v>
                </c:pt>
                <c:pt idx="1">
                  <c:v>17.3</c:v>
                </c:pt>
                <c:pt idx="2">
                  <c:v>2.9</c:v>
                </c:pt>
                <c:pt idx="3">
                  <c:v>30.7</c:v>
                </c:pt>
                <c:pt idx="4">
                  <c:v>3.42</c:v>
                </c:pt>
                <c:pt idx="5">
                  <c:v>5.0999999999999996</c:v>
                </c:pt>
                <c:pt idx="6">
                  <c:v>22.18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12-48C2-A11A-274482E98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85799136"/>
        <c:axId val="385799528"/>
      </c:barChart>
      <c:catAx>
        <c:axId val="385799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5799528"/>
        <c:crosses val="autoZero"/>
        <c:auto val="1"/>
        <c:lblAlgn val="ctr"/>
        <c:lblOffset val="25"/>
        <c:noMultiLvlLbl val="0"/>
      </c:catAx>
      <c:valAx>
        <c:axId val="3857995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8579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</c:spPr>
          <c:invertIfNegative val="0"/>
          <c:cat>
            <c:strRef>
              <c:f>Sheet1!$A$2:$A$8</c:f>
              <c:strCache>
                <c:ptCount val="7"/>
                <c:pt idx="0">
                  <c:v>Værdi af salg i kanalen</c:v>
                </c:pt>
                <c:pt idx="1">
                  <c:v>Værdi af leads i kanalen*</c:v>
                </c:pt>
                <c:pt idx="2">
                  <c:v>Besparelser via afværgede kald</c:v>
                </c:pt>
                <c:pt idx="3">
                  <c:v>Samlet værdiskabelse</c:v>
                </c:pt>
                <c:pt idx="4">
                  <c:v>Cost: Marketing/Online organisationen</c:v>
                </c:pt>
                <c:pt idx="5">
                  <c:v>Cost: Øvrige omkostningen relateret til Marketing/Online</c:v>
                </c:pt>
                <c:pt idx="6">
                  <c:v>Økonomisk effekt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1">
                  <c:v>15.1</c:v>
                </c:pt>
                <c:pt idx="2">
                  <c:v>40.1</c:v>
                </c:pt>
                <c:pt idx="4">
                  <c:v>40.6</c:v>
                </c:pt>
                <c:pt idx="5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D-44C4-B4E8-A14D0D4D4F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78464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D413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A0ED-44C4-B4E8-A14D0D4D4F14}"/>
              </c:ext>
            </c:extLst>
          </c:dPt>
          <c:dPt>
            <c:idx val="5"/>
            <c:invertIfNegative val="0"/>
            <c:bubble3D val="0"/>
            <c:spPr>
              <a:solidFill>
                <a:srgbClr val="0D413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A0ED-44C4-B4E8-A14D0D4D4F14}"/>
              </c:ext>
            </c:extLst>
          </c:dPt>
          <c:dPt>
            <c:idx val="6"/>
            <c:invertIfNegative val="0"/>
            <c:bubble3D val="0"/>
            <c:spPr>
              <a:solidFill>
                <a:srgbClr val="D0A06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A0ED-44C4-B4E8-A14D0D4D4F1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54549F9-3BF3-4E63-ACAD-566333E1F109}" type="VALUE">
                      <a:rPr lang="en-US">
                        <a:solidFill>
                          <a:schemeClr val="bg1"/>
                        </a:solidFill>
                      </a:rPr>
                      <a:pPr/>
                      <a:t>[VÆRDI]</a:t>
                    </a:fld>
                    <a:endParaRPr lang="da-DK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A0ED-44C4-B4E8-A14D0D4D4F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10575B6-D0A2-4E2E-AE82-2AEA6872F0C3}" type="VALUE">
                      <a:rPr lang="en-US">
                        <a:solidFill>
                          <a:schemeClr val="bg1"/>
                        </a:solidFill>
                      </a:rPr>
                      <a:pPr/>
                      <a:t>[VÆRDI]</a:t>
                    </a:fld>
                    <a:endParaRPr lang="da-DK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A0ED-44C4-B4E8-A14D0D4D4F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EB230D5-726B-47F3-B5A4-EBA3A3B53D5F}" type="VALUE">
                      <a:rPr lang="en-US">
                        <a:solidFill>
                          <a:schemeClr val="bg1"/>
                        </a:solidFill>
                      </a:rPr>
                      <a:pPr/>
                      <a:t>[VÆRDI]</a:t>
                    </a:fld>
                    <a:endParaRPr lang="da-DK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A0ED-44C4-B4E8-A14D0D4D4F1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8487D93-B70A-48F8-9B4F-755CE745D5F3}" type="VALUE">
                      <a:rPr lang="en-US">
                        <a:solidFill>
                          <a:schemeClr val="bg1"/>
                        </a:solidFill>
                      </a:rPr>
                      <a:pPr/>
                      <a:t>[VÆRDI]</a:t>
                    </a:fld>
                    <a:endParaRPr lang="da-DK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A0ED-44C4-B4E8-A14D0D4D4F1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0ED-44C4-B4E8-A14D0D4D4F1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0ED-44C4-B4E8-A14D0D4D4F1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0ED-44C4-B4E8-A14D0D4D4F1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Værdi af salg i kanalen</c:v>
                </c:pt>
                <c:pt idx="1">
                  <c:v>Værdi af leads i kanalen*</c:v>
                </c:pt>
                <c:pt idx="2">
                  <c:v>Besparelser via afværgede kald</c:v>
                </c:pt>
                <c:pt idx="3">
                  <c:v>Samlet værdiskabelse</c:v>
                </c:pt>
                <c:pt idx="4">
                  <c:v>Cost: Marketing/Online organisationen</c:v>
                </c:pt>
                <c:pt idx="5">
                  <c:v>Cost: Øvrige omkostningen relateret til Marketing/Online</c:v>
                </c:pt>
                <c:pt idx="6">
                  <c:v>Økonomisk effekt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10.5</c:v>
                </c:pt>
                <c:pt idx="1">
                  <c:v>17.3</c:v>
                </c:pt>
                <c:pt idx="2">
                  <c:v>2.9</c:v>
                </c:pt>
                <c:pt idx="3">
                  <c:v>30.7</c:v>
                </c:pt>
                <c:pt idx="4">
                  <c:v>3.4</c:v>
                </c:pt>
                <c:pt idx="5">
                  <c:v>5.0999999999999996</c:v>
                </c:pt>
                <c:pt idx="6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ED-44C4-B4E8-A14D0D4D4F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5ECF6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-4.5553930413443086E-3"/>
                  <c:y val="-2.06864760940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ED-44C4-B4E8-A14D0D4D4F14}"/>
                </c:ext>
              </c:extLst>
            </c:dLbl>
            <c:dLbl>
              <c:idx val="5"/>
              <c:layout>
                <c:manualLayout>
                  <c:x val="-7.5923217355737737E-3"/>
                  <c:y val="-1.034323804704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ED-44C4-B4E8-A14D0D4D4F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Værdi af salg i kanalen</c:v>
                </c:pt>
                <c:pt idx="1">
                  <c:v>Værdi af leads i kanalen*</c:v>
                </c:pt>
                <c:pt idx="2">
                  <c:v>Besparelser via afværgede kald</c:v>
                </c:pt>
                <c:pt idx="3">
                  <c:v>Samlet værdiskabelse</c:v>
                </c:pt>
                <c:pt idx="4">
                  <c:v>Cost: Marketing/Online organisationen</c:v>
                </c:pt>
                <c:pt idx="5">
                  <c:v>Cost: Øvrige omkostningen relateret til Marketing/Online</c:v>
                </c:pt>
                <c:pt idx="6">
                  <c:v>Økonomisk effekt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7.7</c:v>
                </c:pt>
                <c:pt idx="2">
                  <c:v>3</c:v>
                </c:pt>
                <c:pt idx="3">
                  <c:v>15.3</c:v>
                </c:pt>
                <c:pt idx="4">
                  <c:v>2</c:v>
                </c:pt>
                <c:pt idx="5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0ED-44C4-B4E8-A14D0D4D4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54294784"/>
        <c:axId val="554295176"/>
      </c:barChart>
      <c:catAx>
        <c:axId val="554294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54295176"/>
        <c:crosses val="autoZero"/>
        <c:auto val="1"/>
        <c:lblAlgn val="ctr"/>
        <c:lblOffset val="25"/>
        <c:noMultiLvlLbl val="0"/>
      </c:catAx>
      <c:valAx>
        <c:axId val="554295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54294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da-D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9E0B8-1249-4A63-8C17-B908F6674834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26FE8-A6F1-470A-93FE-1B2093B668A3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9554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40FF8-E2F9-4B23-B063-BFAC4B81222C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25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Alternativ:</a:t>
            </a:r>
          </a:p>
          <a:p>
            <a:pPr marL="171450" indent="-171450">
              <a:buFontTx/>
              <a:buChar char="-"/>
            </a:pPr>
            <a:r>
              <a:rPr lang="da-DK" dirty="0"/>
              <a:t>Hvad køber I allerede leads til i dag?</a:t>
            </a:r>
          </a:p>
          <a:p>
            <a:pPr marL="171450" indent="-171450">
              <a:buFontTx/>
              <a:buChar char="-"/>
            </a:pPr>
            <a:r>
              <a:rPr lang="da-DK" dirty="0"/>
              <a:t>Kig på produkt DB og tag en beslutning sammen</a:t>
            </a:r>
          </a:p>
          <a:p>
            <a:endParaRPr lang="da-DK" dirty="0"/>
          </a:p>
          <a:p>
            <a:r>
              <a:rPr lang="da-DK" dirty="0"/>
              <a:t>Jeres </a:t>
            </a:r>
            <a:r>
              <a:rPr lang="da-DK" dirty="0" err="1"/>
              <a:t>lead</a:t>
            </a:r>
            <a:r>
              <a:rPr lang="da-DK" dirty="0"/>
              <a:t> værdi skal meget gerne være højere end jeres </a:t>
            </a:r>
            <a:r>
              <a:rPr lang="da-DK" dirty="0" err="1"/>
              <a:t>acquisition</a:t>
            </a:r>
            <a:r>
              <a:rPr lang="da-DK" dirty="0"/>
              <a:t> cost</a:t>
            </a:r>
            <a:endParaRPr lang="en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29B417-BEE0-4428-ACA8-BC15E68B1F71}" type="slidenum">
              <a:rPr kumimoji="0" lang="en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36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6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7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9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0.bin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1.bin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2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3.bin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4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84.xml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6.bin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87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8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90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1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2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3.bin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4.bin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5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6.bin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7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8.bin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9.bin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0.bin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1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5.xml"/><Relationship Id="rId4" Type="http://schemas.openxmlformats.org/officeDocument/2006/relationships/image" Target="../media/image1.emf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3.bin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8.xml"/><Relationship Id="rId4" Type="http://schemas.openxmlformats.org/officeDocument/2006/relationships/image" Target="../media/image1.emf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5.bin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6.bin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7.bin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5.xml"/><Relationship Id="rId4" Type="http://schemas.openxmlformats.org/officeDocument/2006/relationships/image" Target="../media/image1.emf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9.bin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1.bin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2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3.bin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4.bin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5.bin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6.bin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7.bin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8.bin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9.bin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0.bin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1.bin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52.xml"/><Relationship Id="rId4" Type="http://schemas.openxmlformats.org/officeDocument/2006/relationships/image" Target="../media/image1.emf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3.bin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55.xml"/><Relationship Id="rId4" Type="http://schemas.openxmlformats.org/officeDocument/2006/relationships/image" Target="../media/image1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5.bin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6.bin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7.bin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62.xml"/><Relationship Id="rId4" Type="http://schemas.openxmlformats.org/officeDocument/2006/relationships/image" Target="../media/image1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C6492D0-4CA3-4DA0-831C-C9A72E2457F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6306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C6492D0-4CA3-4DA0-831C-C9A72E245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54FE0A4-8ADF-47C4-A403-FCB8BEC0BB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D8C7E-0933-4BE5-8F2F-C3DAD52B1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B0AB-4EF6-4B7F-81CA-EB343AD1F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46516-A695-4BFB-BCF7-A223F7AA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3812-F8E0-4742-BD8E-7DE85AE2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D98F-C00C-4525-9739-D7EF212C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0310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61541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94243640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80854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68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27257266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4AA254C-5C52-42B9-9526-6E3DA71409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4AA254C-5C52-42B9-9526-6E3DA7140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1922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76692450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011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C6492D0-4CA3-4DA0-831C-C9A72E2457F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805215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C6492D0-4CA3-4DA0-831C-C9A72E245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54FE0A4-8ADF-47C4-A403-FCB8BEC0BB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D8C7E-0933-4BE5-8F2F-C3DAD52B1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B0AB-4EF6-4B7F-81CA-EB343AD1F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46516-A695-4BFB-BCF7-A223F7AA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3812-F8E0-4742-BD8E-7DE85AE2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D98F-C00C-4525-9739-D7EF212C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1092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0C116A4-4D2D-4955-BB29-0CB433187E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61344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0C116A4-4D2D-4955-BB29-0CB433187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5541188-82A7-4693-B8FF-4D7FC2EB19C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CE8B6-413C-49CB-AA47-A985BB19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3FCE-BF23-4480-BFF7-1A315046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7534-793B-475C-904E-21370568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F4BF-5254-4410-98D0-FBD9C5D9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4080-36AE-4021-BA7B-302421F1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96938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C0EB719-79C8-40DA-B00C-798DF13309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65204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C0EB719-79C8-40DA-B00C-798DF1330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9A213C-D971-4A0E-B57D-02BC75C6A0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970C1-AF3F-4C58-89FA-CD4481B6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8693-F66B-4842-BD33-D1C6D80E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2DF0C-368F-4BBC-89AF-2C6AAFB0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C90E-895D-4B5F-B620-C8DCFE1B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D3119-E6C0-4A1F-8991-82EFD4D5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0703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4DE0578-7152-48D4-A309-00547A308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35140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4DE0578-7152-48D4-A309-00547A308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FEA9979-7BA5-4C43-AAFC-D235BF56BF9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78051-979C-4087-A73F-2180DCE9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628E7-FCEA-44CD-94C1-A194FFA7F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A04DA-B90C-4C66-86F3-1A1F559C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6A27A-EFB3-4FC4-AB8B-30C1EF98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5B58-B1F6-4365-AB43-491543FF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0CD65-E8DE-46B8-96CA-DAE29C7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8871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0C116A4-4D2D-4955-BB29-0CB433187E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42827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0C116A4-4D2D-4955-BB29-0CB433187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5541188-82A7-4693-B8FF-4D7FC2EB19C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CE8B6-413C-49CB-AA47-A985BB19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3FCE-BF23-4480-BFF7-1A315046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7534-793B-475C-904E-21370568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F4BF-5254-4410-98D0-FBD9C5D9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4080-36AE-4021-BA7B-302421F1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61771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1682002-70ED-46AF-9F83-4BB4A75F4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595536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1682002-70ED-46AF-9F83-4BB4A75F4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B5D814A-5B68-40B8-92CC-987170D2F3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1615E-0827-4CB5-97FF-CCB05801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4907A-D0C6-4BCF-8E67-0497A5F40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2F90F-4B52-46D7-B446-A9153BFA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813A1-181E-499F-98E1-E230D671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534A6-C5A6-4034-A04A-C6B1D5C5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604B-F8DD-4966-99D2-D487C7F4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E6E63-7422-40CC-84A8-7E123BF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92384-52B1-418E-9212-2F3D53E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53840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986A3D2-F449-459C-83D8-1CEFF458A2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36453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986A3D2-F449-459C-83D8-1CEFF458A2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A181528-2E29-4496-A4E7-C13F2E416F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2A437-5FE4-45E2-B76D-7C0FAB71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28D91-1623-47D0-AACA-6C63C00B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2584-2D74-4DC5-945E-FBE3D28B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87FA8-8985-4576-B7AB-56105F66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28778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8573A-FE48-4038-8182-97F1D7A2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8D77A-D168-472A-AAC0-BA3BF1E7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B0310-55AF-4FE2-8254-1DAA4293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52989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EDDF434-4B64-4F88-A239-702E0751B8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13404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EDDF434-4B64-4F88-A239-702E0751B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F3EA02-7DB3-40D0-B3B0-14FC943A63D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8ABD3-4719-416A-A71E-C4CAA3A3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116D-8F38-4A5F-8961-AE49967ED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83864-1621-4D59-A91B-1BDFD5AA0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23E1-53AF-4368-BA59-D25EFB9E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9CB2-AC99-4038-8386-6CA8D718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B0557-70AB-4213-BD17-FE5E9905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74942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ABCA9D09-3224-4201-B5CC-484391A7AB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30519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ABCA9D09-3224-4201-B5CC-484391A7AB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D09B9F96-A5F3-455C-B00C-A4D9E77D3C3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533E-33DA-4EA3-9DBB-FE903574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7AECA-9EC3-4D26-836E-FB540F9B0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EFC0-5D8F-41C4-9488-579061C6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A8C9-6032-40EC-8A62-DA677DC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BF929-78D4-46B5-A4FF-CC83E76F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01362-9F3F-47F7-B337-83939722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31396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886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8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7423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2002635050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63A676-5FB6-42FF-A035-6135E2C9B75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51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2644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6252096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C0EB719-79C8-40DA-B00C-798DF13309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35764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C0EB719-79C8-40DA-B00C-798DF1330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9A213C-D971-4A0E-B57D-02BC75C6A0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970C1-AF3F-4C58-89FA-CD4481B6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8693-F66B-4842-BD33-D1C6D80E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2DF0C-368F-4BBC-89AF-2C6AAFB0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C90E-895D-4B5F-B620-C8DCFE1B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D3119-E6C0-4A1F-8991-82EFD4D5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108408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778398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899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1167301080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4AA254C-5C52-42B9-9526-6E3DA71409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4AA254C-5C52-42B9-9526-6E3DA7140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2341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CD1508-3565-412B-8C23-E44A3D40F9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CD1508-3565-412B-8C23-E44A3D40F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7F0580-A2DD-40C5-B302-F50DD76EB20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1"/>
          </p:nvPr>
        </p:nvSpPr>
        <p:spPr>
          <a:xfrm>
            <a:off x="719667" y="1412876"/>
            <a:ext cx="5184312" cy="496887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defRPr sz="1800"/>
            </a:lvl1pPr>
            <a:lvl2pPr>
              <a:buClr>
                <a:schemeClr val="accent6"/>
              </a:buClr>
              <a:defRPr sz="18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1" name="Pladsholder til indhold 5"/>
          <p:cNvSpPr>
            <a:spLocks noGrp="1"/>
          </p:cNvSpPr>
          <p:nvPr>
            <p:ph sz="quarter" idx="12"/>
          </p:nvPr>
        </p:nvSpPr>
        <p:spPr>
          <a:xfrm>
            <a:off x="6480043" y="1412777"/>
            <a:ext cx="5184312" cy="496887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defRPr sz="1800"/>
            </a:lvl1pPr>
            <a:lvl2pPr>
              <a:buClr>
                <a:schemeClr val="accent6"/>
              </a:buClr>
              <a:defRPr sz="18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itel 6"/>
          <p:cNvSpPr>
            <a:spLocks noGrp="1"/>
          </p:cNvSpPr>
          <p:nvPr>
            <p:ph type="title"/>
          </p:nvPr>
        </p:nvSpPr>
        <p:spPr>
          <a:xfrm>
            <a:off x="720000" y="192832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DC2423"/>
                </a:solidFill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635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GODEGR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AFF188F-2F75-49ED-B7BE-341934E8DBE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AFF188F-2F75-49ED-B7BE-341934E8DB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06F3D62-234E-45B9-8E78-9D1F41EF7F8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83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79300102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71737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tekstfelt_med klien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5FD3288-AC8F-477F-8770-387B56CBBE7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5FD3288-AC8F-477F-8770-387B56CBBE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8C50AA-B7B9-41C2-95AB-21166E9D70A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001" y="187201"/>
            <a:ext cx="11344031" cy="455613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a-DK" noProof="0" dirty="0" smtClean="0"/>
            </a:lvl1pPr>
            <a:lvl2pPr>
              <a:defRPr lang="da-DK" noProof="0" dirty="0" smtClean="0"/>
            </a:lvl2pPr>
            <a:lvl3pPr>
              <a:defRPr lang="da-DK" noProof="0" dirty="0" smtClean="0"/>
            </a:lvl3pPr>
            <a:lvl4pPr>
              <a:defRPr lang="da-DK" noProof="0" dirty="0" smtClean="0"/>
            </a:lvl4pPr>
            <a:lvl5pPr>
              <a:defRPr lang="da-DK" noProof="0" dirty="0"/>
            </a:lvl5pPr>
          </a:lstStyle>
          <a:p>
            <a:pPr lvl="0"/>
            <a:r>
              <a:rPr lang="da-DK" noProof="0"/>
              <a:t>Klik for at tilføje tekst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 hasCustomPrompt="1"/>
          </p:nvPr>
        </p:nvSpPr>
        <p:spPr>
          <a:xfrm>
            <a:off x="380961" y="642939"/>
            <a:ext cx="11342117" cy="276999"/>
          </a:xfrm>
        </p:spPr>
        <p:txBody>
          <a:bodyPr/>
          <a:lstStyle>
            <a:lvl1pPr marL="0" indent="0">
              <a:buNone/>
              <a:tabLst/>
              <a:defRPr sz="1800"/>
            </a:lvl1pPr>
          </a:lstStyle>
          <a:p>
            <a:pPr lvl="0"/>
            <a:r>
              <a:rPr lang="da-DK" noProof="0"/>
              <a:t>Klik for at tilføje undertitel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E5C319-61F9-40B9-8F94-4BD2E0AB2B49}" type="datetime2">
              <a:rPr lang="da-DK" smtClean="0">
                <a:solidFill>
                  <a:srgbClr val="0F2B5B"/>
                </a:solidFill>
              </a:rPr>
              <a:pPr>
                <a:defRPr/>
              </a:pPr>
              <a:t>7. marts 2023</a:t>
            </a:fld>
            <a:endParaRPr lang="da-DK" dirty="0">
              <a:solidFill>
                <a:srgbClr val="0F2B5B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solidFill>
                  <a:srgbClr val="0F2B5B"/>
                </a:solidFill>
                <a:latin typeface="Corbel" pitchFamily="34" charset="0"/>
              </a:rPr>
              <a:t>Side </a:t>
            </a:r>
            <a:fld id="{29DFF396-33CA-45E4-9C1D-3E88BBD151B2}" type="slidenum">
              <a:rPr lang="da-DK" smtClean="0">
                <a:solidFill>
                  <a:srgbClr val="0F2B5B"/>
                </a:solidFill>
                <a:latin typeface="Corbel" pitchFamily="34" charset="0"/>
              </a:rPr>
              <a:pPr>
                <a:defRPr/>
              </a:pPr>
              <a:t>‹nr.›</a:t>
            </a:fld>
            <a:endParaRPr lang="da-DK" dirty="0">
              <a:solidFill>
                <a:srgbClr val="0F2B5B"/>
              </a:solidFill>
              <a:latin typeface="Corbe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63905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C6492D0-4CA3-4DA0-831C-C9A72E2457F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6306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C6492D0-4CA3-4DA0-831C-C9A72E245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54FE0A4-8ADF-47C4-A403-FCB8BEC0BB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D8C7E-0933-4BE5-8F2F-C3DAD52B1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B0AB-4EF6-4B7F-81CA-EB343AD1F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46516-A695-4BFB-BCF7-A223F7AA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3812-F8E0-4742-BD8E-7DE85AE2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D98F-C00C-4525-9739-D7EF212C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11415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0C116A4-4D2D-4955-BB29-0CB433187E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42827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0C116A4-4D2D-4955-BB29-0CB433187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5541188-82A7-4693-B8FF-4D7FC2EB19C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CE8B6-413C-49CB-AA47-A985BB19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3FCE-BF23-4480-BFF7-1A315046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7534-793B-475C-904E-21370568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F4BF-5254-4410-98D0-FBD9C5D9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4080-36AE-4021-BA7B-302421F1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420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4DE0578-7152-48D4-A309-00547A308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7575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4DE0578-7152-48D4-A309-00547A308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FEA9979-7BA5-4C43-AAFC-D235BF56BF9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78051-979C-4087-A73F-2180DCE9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628E7-FCEA-44CD-94C1-A194FFA7F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A04DA-B90C-4C66-86F3-1A1F559C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6A27A-EFB3-4FC4-AB8B-30C1EF98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5B58-B1F6-4365-AB43-491543FF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0CD65-E8DE-46B8-96CA-DAE29C7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778377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C0EB719-79C8-40DA-B00C-798DF13309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35764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C0EB719-79C8-40DA-B00C-798DF1330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9A213C-D971-4A0E-B57D-02BC75C6A0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970C1-AF3F-4C58-89FA-CD4481B6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8693-F66B-4842-BD33-D1C6D80E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2DF0C-368F-4BBC-89AF-2C6AAFB0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C90E-895D-4B5F-B620-C8DCFE1B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D3119-E6C0-4A1F-8991-82EFD4D5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273192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4DE0578-7152-48D4-A309-00547A308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7575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4DE0578-7152-48D4-A309-00547A308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FEA9979-7BA5-4C43-AAFC-D235BF56BF9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78051-979C-4087-A73F-2180DCE9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628E7-FCEA-44CD-94C1-A194FFA7F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A04DA-B90C-4C66-86F3-1A1F559C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6A27A-EFB3-4FC4-AB8B-30C1EF98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5B58-B1F6-4365-AB43-491543FF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0CD65-E8DE-46B8-96CA-DAE29C7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760525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1682002-70ED-46AF-9F83-4BB4A75F4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99487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1682002-70ED-46AF-9F83-4BB4A75F4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B5D814A-5B68-40B8-92CC-987170D2F3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1615E-0827-4CB5-97FF-CCB05801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4907A-D0C6-4BCF-8E67-0497A5F40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2F90F-4B52-46D7-B446-A9153BFA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813A1-181E-499F-98E1-E230D671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534A6-C5A6-4034-A04A-C6B1D5C5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604B-F8DD-4966-99D2-D487C7F4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E6E63-7422-40CC-84A8-7E123BF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92384-52B1-418E-9212-2F3D53E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13885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986A3D2-F449-459C-83D8-1CEFF458A2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590448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986A3D2-F449-459C-83D8-1CEFF458A2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A181528-2E29-4496-A4E7-C13F2E416F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2A437-5FE4-45E2-B76D-7C0FAB71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28D91-1623-47D0-AACA-6C63C00B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2584-2D74-4DC5-945E-FBE3D28B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87FA8-8985-4576-B7AB-56105F66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29389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8573A-FE48-4038-8182-97F1D7A2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8D77A-D168-472A-AAC0-BA3BF1E7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B0310-55AF-4FE2-8254-1DAA4293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91654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EDDF434-4B64-4F88-A239-702E0751B8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48602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EDDF434-4B64-4F88-A239-702E0751B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F3EA02-7DB3-40D0-B3B0-14FC943A63D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8ABD3-4719-416A-A71E-C4CAA3A3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116D-8F38-4A5F-8961-AE49967ED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83864-1621-4D59-A91B-1BDFD5AA0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23E1-53AF-4368-BA59-D25EFB9E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9CB2-AC99-4038-8386-6CA8D718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B0557-70AB-4213-BD17-FE5E9905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868099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ABCA9D09-3224-4201-B5CC-484391A7AB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72140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ABCA9D09-3224-4201-B5CC-484391A7AB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D09B9F96-A5F3-455C-B00C-A4D9E77D3C3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533E-33DA-4EA3-9DBB-FE903574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7AECA-9EC3-4D26-836E-FB540F9B0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EFC0-5D8F-41C4-9488-579061C6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A8C9-6032-40EC-8A62-DA677DC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BF929-78D4-46B5-A4FF-CC83E76F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01362-9F3F-47F7-B337-83939722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600424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61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63A676-5FB6-42FF-A035-6135E2C9B75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31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61541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238987492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1682002-70ED-46AF-9F83-4BB4A75F4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99487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1682002-70ED-46AF-9F83-4BB4A75F4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B5D814A-5B68-40B8-92CC-987170D2F3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1615E-0827-4CB5-97FF-CCB05801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4907A-D0C6-4BCF-8E67-0497A5F40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2F90F-4B52-46D7-B446-A9153BFA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813A1-181E-499F-98E1-E230D671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534A6-C5A6-4034-A04A-C6B1D5C5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604B-F8DD-4966-99D2-D487C7F4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E6E63-7422-40CC-84A8-7E123BF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92384-52B1-418E-9212-2F3D53E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61577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80854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74130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601778595"/>
      </p:ext>
    </p:extLst>
  </p:cSld>
  <p:clrMapOvr>
    <a:masterClrMapping/>
  </p:clrMapOvr>
  <p:transition spd="slow">
    <p:push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4AA254C-5C52-42B9-9526-6E3DA71409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4AA254C-5C52-42B9-9526-6E3DA7140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5607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1847732966"/>
      </p:ext>
    </p:extLst>
  </p:cSld>
  <p:clrMapOvr>
    <a:masterClrMapping/>
  </p:clrMapOvr>
  <p:transition spd="slow">
    <p:push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80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C6492D0-4CA3-4DA0-831C-C9A72E2457F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185969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C6492D0-4CA3-4DA0-831C-C9A72E245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54FE0A4-8ADF-47C4-A403-FCB8BEC0BB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D8C7E-0933-4BE5-8F2F-C3DAD52B1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B0AB-4EF6-4B7F-81CA-EB343AD1F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46516-A695-4BFB-BCF7-A223F7AA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3812-F8E0-4742-BD8E-7DE85AE2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D98F-C00C-4525-9739-D7EF212C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615032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0C116A4-4D2D-4955-BB29-0CB433187E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3514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0C116A4-4D2D-4955-BB29-0CB433187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5541188-82A7-4693-B8FF-4D7FC2EB19C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CE8B6-413C-49CB-AA47-A985BB19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3FCE-BF23-4480-BFF7-1A315046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7534-793B-475C-904E-21370568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F4BF-5254-4410-98D0-FBD9C5D9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4080-36AE-4021-BA7B-302421F1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891806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C0EB719-79C8-40DA-B00C-798DF13309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9374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C0EB719-79C8-40DA-B00C-798DF1330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9A213C-D971-4A0E-B57D-02BC75C6A0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970C1-AF3F-4C58-89FA-CD4481B6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8693-F66B-4842-BD33-D1C6D80E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2DF0C-368F-4BBC-89AF-2C6AAFB0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C90E-895D-4B5F-B620-C8DCFE1B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D3119-E6C0-4A1F-8991-82EFD4D5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461106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4DE0578-7152-48D4-A309-00547A308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160437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4DE0578-7152-48D4-A309-00547A308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FEA9979-7BA5-4C43-AAFC-D235BF56BF9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78051-979C-4087-A73F-2180DCE9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628E7-FCEA-44CD-94C1-A194FFA7F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A04DA-B90C-4C66-86F3-1A1F559C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6A27A-EFB3-4FC4-AB8B-30C1EF98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5B58-B1F6-4365-AB43-491543FF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0CD65-E8DE-46B8-96CA-DAE29C7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666146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1682002-70ED-46AF-9F83-4BB4A75F4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229628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1682002-70ED-46AF-9F83-4BB4A75F4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B5D814A-5B68-40B8-92CC-987170D2F3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1615E-0827-4CB5-97FF-CCB05801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4907A-D0C6-4BCF-8E67-0497A5F40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2F90F-4B52-46D7-B446-A9153BFA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813A1-181E-499F-98E1-E230D671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534A6-C5A6-4034-A04A-C6B1D5C5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604B-F8DD-4966-99D2-D487C7F4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E6E63-7422-40CC-84A8-7E123BF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92384-52B1-418E-9212-2F3D53E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5833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986A3D2-F449-459C-83D8-1CEFF458A2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590448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986A3D2-F449-459C-83D8-1CEFF458A2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A181528-2E29-4496-A4E7-C13F2E416F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2A437-5FE4-45E2-B76D-7C0FAB71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28D91-1623-47D0-AACA-6C63C00B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2584-2D74-4DC5-945E-FBE3D28B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87FA8-8985-4576-B7AB-56105F66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904467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986A3D2-F449-459C-83D8-1CEFF458A2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98102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986A3D2-F449-459C-83D8-1CEFF458A2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A181528-2E29-4496-A4E7-C13F2E416F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2A437-5FE4-45E2-B76D-7C0FAB71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28D91-1623-47D0-AACA-6C63C00B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2584-2D74-4DC5-945E-FBE3D28B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87FA8-8985-4576-B7AB-56105F66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923791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8573A-FE48-4038-8182-97F1D7A2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8D77A-D168-472A-AAC0-BA3BF1E7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B0310-55AF-4FE2-8254-1DAA4293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01970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EDDF434-4B64-4F88-A239-702E0751B8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37658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EDDF434-4B64-4F88-A239-702E0751B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F3EA02-7DB3-40D0-B3B0-14FC943A63D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8ABD3-4719-416A-A71E-C4CAA3A3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116D-8F38-4A5F-8961-AE49967ED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83864-1621-4D59-A91B-1BDFD5AA0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23E1-53AF-4368-BA59-D25EFB9E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9CB2-AC99-4038-8386-6CA8D718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B0557-70AB-4213-BD17-FE5E9905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99122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ABCA9D09-3224-4201-B5CC-484391A7AB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00520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ABCA9D09-3224-4201-B5CC-484391A7AB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D09B9F96-A5F3-455C-B00C-A4D9E77D3C3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533E-33DA-4EA3-9DBB-FE903574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7AECA-9EC3-4D26-836E-FB540F9B0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EFC0-5D8F-41C4-9488-579061C6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A8C9-6032-40EC-8A62-DA677DC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BF929-78D4-46B5-A4FF-CC83E76F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01362-9F3F-47F7-B337-83939722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123013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1295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8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53772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1802874693"/>
      </p:ext>
    </p:extLst>
  </p:cSld>
  <p:clrMapOvr>
    <a:masterClrMapping/>
  </p:clrMapOvr>
  <p:transition spd="slow">
    <p:push dir="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63A676-5FB6-42FF-A035-6135E2C9B75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33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_med klien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FE6F3D2-4B37-43BD-A682-713FA420B9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654014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FE6F3D2-4B37-43BD-A682-713FA420B9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1ED56A2-CC49-4E59-B327-0812B7E66E8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 hasCustomPrompt="1"/>
          </p:nvPr>
        </p:nvSpPr>
        <p:spPr>
          <a:xfrm>
            <a:off x="380961" y="642939"/>
            <a:ext cx="11342117" cy="276999"/>
          </a:xfrm>
        </p:spPr>
        <p:txBody>
          <a:bodyPr/>
          <a:lstStyle>
            <a:lvl1pPr marL="0" indent="0">
              <a:buNone/>
              <a:tabLst/>
              <a:defRPr sz="1800"/>
            </a:lvl1pPr>
          </a:lstStyle>
          <a:p>
            <a:pPr lvl="0"/>
            <a:r>
              <a:rPr lang="da-DK" dirty="0"/>
              <a:t>Klik for at tilføje undertitel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solidFill>
                  <a:srgbClr val="0F2B5B"/>
                </a:solidFill>
                <a:latin typeface="Corbel" pitchFamily="34" charset="0"/>
              </a:rPr>
              <a:t>Side </a:t>
            </a:r>
            <a:fld id="{29DFF396-33CA-45E4-9C1D-3E88BBD151B2}" type="slidenum">
              <a:rPr lang="da-DK" smtClean="0">
                <a:solidFill>
                  <a:srgbClr val="0F2B5B"/>
                </a:solidFill>
                <a:latin typeface="Corbel" pitchFamily="34" charset="0"/>
              </a:rPr>
              <a:pPr>
                <a:defRPr/>
              </a:pPr>
              <a:t>‹nr.›</a:t>
            </a:fld>
            <a:endParaRPr lang="da-DK" dirty="0">
              <a:solidFill>
                <a:srgbClr val="0F2B5B"/>
              </a:solidFill>
              <a:latin typeface="Corbel" pitchFamily="34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88066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334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62063588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8573A-FE48-4038-8182-97F1D7A2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8D77A-D168-472A-AAC0-BA3BF1E7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B0310-55AF-4FE2-8254-1DAA4293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165486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23686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69028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949538933"/>
      </p:ext>
    </p:extLst>
  </p:cSld>
  <p:clrMapOvr>
    <a:masterClrMapping/>
  </p:clrMapOvr>
  <p:transition spd="slow">
    <p:push dir="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4AA254C-5C52-42B9-9526-6E3DA71409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4AA254C-5C52-42B9-9526-6E3DA7140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40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CD1508-3565-412B-8C23-E44A3D40F9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CD1508-3565-412B-8C23-E44A3D40F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7F0580-A2DD-40C5-B302-F50DD76EB20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1"/>
          </p:nvPr>
        </p:nvSpPr>
        <p:spPr>
          <a:xfrm>
            <a:off x="719667" y="1412876"/>
            <a:ext cx="5184312" cy="496887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defRPr sz="1800"/>
            </a:lvl1pPr>
            <a:lvl2pPr>
              <a:buClr>
                <a:schemeClr val="accent6"/>
              </a:buClr>
              <a:defRPr sz="18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1" name="Pladsholder til indhold 5"/>
          <p:cNvSpPr>
            <a:spLocks noGrp="1"/>
          </p:cNvSpPr>
          <p:nvPr>
            <p:ph sz="quarter" idx="12"/>
          </p:nvPr>
        </p:nvSpPr>
        <p:spPr>
          <a:xfrm>
            <a:off x="6480043" y="1412777"/>
            <a:ext cx="5184312" cy="496887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defRPr sz="1800"/>
            </a:lvl1pPr>
            <a:lvl2pPr>
              <a:buClr>
                <a:schemeClr val="accent6"/>
              </a:buClr>
              <a:defRPr sz="18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itel 6"/>
          <p:cNvSpPr>
            <a:spLocks noGrp="1"/>
          </p:cNvSpPr>
          <p:nvPr>
            <p:ph type="title"/>
          </p:nvPr>
        </p:nvSpPr>
        <p:spPr>
          <a:xfrm>
            <a:off x="720000" y="192832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DC2423"/>
                </a:solidFill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398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GODEGR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AFF188F-2F75-49ED-B7BE-341934E8DBE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AFF188F-2F75-49ED-B7BE-341934E8DB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06F3D62-234E-45B9-8E78-9D1F41EF7F8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604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250404253"/>
      </p:ext>
    </p:extLst>
  </p:cSld>
  <p:clrMapOvr>
    <a:masterClrMapping/>
  </p:clrMapOvr>
  <p:transition spd="slow">
    <p:push dir="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1788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tekstfelt_med klien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5FD3288-AC8F-477F-8770-387B56CBBE7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5FD3288-AC8F-477F-8770-387B56CBBE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8C50AA-B7B9-41C2-95AB-21166E9D70A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001" y="187201"/>
            <a:ext cx="11344031" cy="455613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a-DK" noProof="0" dirty="0" smtClean="0"/>
            </a:lvl1pPr>
            <a:lvl2pPr>
              <a:defRPr lang="da-DK" noProof="0" dirty="0" smtClean="0"/>
            </a:lvl2pPr>
            <a:lvl3pPr>
              <a:defRPr lang="da-DK" noProof="0" dirty="0" smtClean="0"/>
            </a:lvl3pPr>
            <a:lvl4pPr>
              <a:defRPr lang="da-DK" noProof="0" dirty="0" smtClean="0"/>
            </a:lvl4pPr>
            <a:lvl5pPr>
              <a:defRPr lang="da-DK" noProof="0" dirty="0"/>
            </a:lvl5pPr>
          </a:lstStyle>
          <a:p>
            <a:pPr lvl="0"/>
            <a:r>
              <a:rPr lang="da-DK" noProof="0"/>
              <a:t>Klik for at tilføje tekst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 hasCustomPrompt="1"/>
          </p:nvPr>
        </p:nvSpPr>
        <p:spPr>
          <a:xfrm>
            <a:off x="380961" y="642939"/>
            <a:ext cx="11342117" cy="276999"/>
          </a:xfrm>
        </p:spPr>
        <p:txBody>
          <a:bodyPr/>
          <a:lstStyle>
            <a:lvl1pPr marL="0" indent="0">
              <a:buNone/>
              <a:tabLst/>
              <a:defRPr sz="1800"/>
            </a:lvl1pPr>
          </a:lstStyle>
          <a:p>
            <a:pPr lvl="0"/>
            <a:r>
              <a:rPr lang="da-DK" noProof="0"/>
              <a:t>Klik for at tilføje undertitel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E5C319-61F9-40B9-8F94-4BD2E0AB2B49}" type="datetime2">
              <a:rPr lang="da-DK" smtClean="0">
                <a:solidFill>
                  <a:srgbClr val="0F2B5B"/>
                </a:solidFill>
              </a:rPr>
              <a:pPr>
                <a:defRPr/>
              </a:pPr>
              <a:t>7. marts 2023</a:t>
            </a:fld>
            <a:endParaRPr lang="da-DK" dirty="0">
              <a:solidFill>
                <a:srgbClr val="0F2B5B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solidFill>
                  <a:srgbClr val="0F2B5B"/>
                </a:solidFill>
                <a:latin typeface="Corbel" pitchFamily="34" charset="0"/>
              </a:rPr>
              <a:t>Side </a:t>
            </a:r>
            <a:fld id="{29DFF396-33CA-45E4-9C1D-3E88BBD151B2}" type="slidenum">
              <a:rPr lang="da-DK" smtClean="0">
                <a:solidFill>
                  <a:srgbClr val="0F2B5B"/>
                </a:solidFill>
                <a:latin typeface="Corbel" pitchFamily="34" charset="0"/>
              </a:rPr>
              <a:pPr>
                <a:defRPr/>
              </a:pPr>
              <a:t>‹nr.›</a:t>
            </a:fld>
            <a:endParaRPr lang="da-DK" dirty="0">
              <a:solidFill>
                <a:srgbClr val="0F2B5B"/>
              </a:solidFill>
              <a:latin typeface="Corbe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73647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C6492D0-4CA3-4DA0-831C-C9A72E2457F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829249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C6492D0-4CA3-4DA0-831C-C9A72E245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54FE0A4-8ADF-47C4-A403-FCB8BEC0BB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D8C7E-0933-4BE5-8F2F-C3DAD52B1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B0AB-4EF6-4B7F-81CA-EB343AD1F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46516-A695-4BFB-BCF7-A223F7AA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3812-F8E0-4742-BD8E-7DE85AE2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D98F-C00C-4525-9739-D7EF212C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567614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0C116A4-4D2D-4955-BB29-0CB433187E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15673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0C116A4-4D2D-4955-BB29-0CB433187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5541188-82A7-4693-B8FF-4D7FC2EB19C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CE8B6-413C-49CB-AA47-A985BB19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3FCE-BF23-4480-BFF7-1A315046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7534-793B-475C-904E-21370568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F4BF-5254-4410-98D0-FBD9C5D9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4080-36AE-4021-BA7B-302421F1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9066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EDDF434-4B64-4F88-A239-702E0751B8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48602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EDDF434-4B64-4F88-A239-702E0751B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F3EA02-7DB3-40D0-B3B0-14FC943A63D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8ABD3-4719-416A-A71E-C4CAA3A3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116D-8F38-4A5F-8961-AE49967ED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83864-1621-4D59-A91B-1BDFD5AA0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23E1-53AF-4368-BA59-D25EFB9E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9CB2-AC99-4038-8386-6CA8D718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B0557-70AB-4213-BD17-FE5E9905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389914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C0EB719-79C8-40DA-B00C-798DF13309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21005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C0EB719-79C8-40DA-B00C-798DF1330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9A213C-D971-4A0E-B57D-02BC75C6A0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970C1-AF3F-4C58-89FA-CD4481B6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8693-F66B-4842-BD33-D1C6D80E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2DF0C-368F-4BBC-89AF-2C6AAFB0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C90E-895D-4B5F-B620-C8DCFE1B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D3119-E6C0-4A1F-8991-82EFD4D5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257446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4DE0578-7152-48D4-A309-00547A308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49153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4DE0578-7152-48D4-A309-00547A308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FEA9979-7BA5-4C43-AAFC-D235BF56BF9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78051-979C-4087-A73F-2180DCE9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628E7-FCEA-44CD-94C1-A194FFA7F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A04DA-B90C-4C66-86F3-1A1F559C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6A27A-EFB3-4FC4-AB8B-30C1EF98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5B58-B1F6-4365-AB43-491543FF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0CD65-E8DE-46B8-96CA-DAE29C7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867829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1682002-70ED-46AF-9F83-4BB4A75F4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092992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1682002-70ED-46AF-9F83-4BB4A75F4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5B5D814A-5B68-40B8-92CC-987170D2F3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1615E-0827-4CB5-97FF-CCB05801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4907A-D0C6-4BCF-8E67-0497A5F40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2F90F-4B52-46D7-B446-A9153BFA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813A1-181E-499F-98E1-E230D671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534A6-C5A6-4034-A04A-C6B1D5C5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604B-F8DD-4966-99D2-D487C7F4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E6E63-7422-40CC-84A8-7E123BF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92384-52B1-418E-9212-2F3D53E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571412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986A3D2-F449-459C-83D8-1CEFF458A2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79710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986A3D2-F449-459C-83D8-1CEFF458A2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A181528-2E29-4496-A4E7-C13F2E416F7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52A437-5FE4-45E2-B76D-7C0FAB71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28D91-1623-47D0-AACA-6C63C00B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2584-2D74-4DC5-945E-FBE3D28B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87FA8-8985-4576-B7AB-56105F66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7415547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8573A-FE48-4038-8182-97F1D7A2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8D77A-D168-472A-AAC0-BA3BF1E7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B0310-55AF-4FE2-8254-1DAA4293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646480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EDDF434-4B64-4F88-A239-702E0751B8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999606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EDDF434-4B64-4F88-A239-702E0751B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F3EA02-7DB3-40D0-B3B0-14FC943A63D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8ABD3-4719-416A-A71E-C4CAA3A3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116D-8F38-4A5F-8961-AE49967ED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83864-1621-4D59-A91B-1BDFD5AA0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23E1-53AF-4368-BA59-D25EFB9E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9CB2-AC99-4038-8386-6CA8D718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B0557-70AB-4213-BD17-FE5E9905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978173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ABCA9D09-3224-4201-B5CC-484391A7AB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526443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ABCA9D09-3224-4201-B5CC-484391A7AB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D09B9F96-A5F3-455C-B00C-A4D9E77D3C3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533E-33DA-4EA3-9DBB-FE903574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7AECA-9EC3-4D26-836E-FB540F9B0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EFC0-5D8F-41C4-9488-579061C6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A8C9-6032-40EC-8A62-DA677DC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BF929-78D4-46B5-A4FF-CC83E76F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01362-9F3F-47F7-B337-83939722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644835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31514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687904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819851500"/>
      </p:ext>
    </p:extLst>
  </p:cSld>
  <p:clrMapOvr>
    <a:masterClrMapping/>
  </p:clrMapOvr>
  <p:transition spd="slow">
    <p:push dir="u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63A676-5FB6-42FF-A035-6135E2C9B75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2ADD-6A6F-49B2-9D61-B679B6F094B7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ABCA9D09-3224-4201-B5CC-484391A7AB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72140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ABCA9D09-3224-4201-B5CC-484391A7AB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D09B9F96-A5F3-455C-B00C-A4D9E77D3C3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533E-33DA-4EA3-9DBB-FE903574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7AECA-9EC3-4D26-836E-FB540F9B0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EFC0-5D8F-41C4-9488-579061C6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A8C9-6032-40EC-8A62-DA677DC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BF929-78D4-46B5-A4FF-CC83E76F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01362-9F3F-47F7-B337-83939722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8706478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_med klien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FE6F3D2-4B37-43BD-A682-713FA420B9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43277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FE6F3D2-4B37-43BD-A682-713FA420B9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1ED56A2-CC49-4E59-B327-0812B7E66E8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 hasCustomPrompt="1"/>
          </p:nvPr>
        </p:nvSpPr>
        <p:spPr>
          <a:xfrm>
            <a:off x="380961" y="642939"/>
            <a:ext cx="11342117" cy="276999"/>
          </a:xfrm>
        </p:spPr>
        <p:txBody>
          <a:bodyPr/>
          <a:lstStyle>
            <a:lvl1pPr marL="0" indent="0">
              <a:buNone/>
              <a:tabLst/>
              <a:defRPr sz="1800"/>
            </a:lvl1pPr>
          </a:lstStyle>
          <a:p>
            <a:pPr lvl="0"/>
            <a:r>
              <a:rPr lang="da-DK" dirty="0"/>
              <a:t>Klik for at tilføje undertitel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solidFill>
                  <a:srgbClr val="0F2B5B"/>
                </a:solidFill>
                <a:latin typeface="Corbel" pitchFamily="34" charset="0"/>
              </a:rPr>
              <a:t>Side </a:t>
            </a:r>
            <a:fld id="{29DFF396-33CA-45E4-9C1D-3E88BBD151B2}" type="slidenum">
              <a:rPr lang="da-DK" smtClean="0">
                <a:solidFill>
                  <a:srgbClr val="0F2B5B"/>
                </a:solidFill>
                <a:latin typeface="Corbel" pitchFamily="34" charset="0"/>
              </a:rPr>
              <a:pPr>
                <a:defRPr/>
              </a:pPr>
              <a:t>‹nr.›</a:t>
            </a:fld>
            <a:endParaRPr lang="da-DK" dirty="0">
              <a:solidFill>
                <a:srgbClr val="0F2B5B"/>
              </a:solidFill>
              <a:latin typeface="Corbel" pitchFamily="34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77037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09343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524820262"/>
      </p:ext>
    </p:extLst>
  </p:cSld>
  <p:clrMapOvr>
    <a:masterClrMapping/>
  </p:clrMapOvr>
  <p:transition spd="slow">
    <p:push dir="u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67704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06403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10B104-71EF-4A36-B7CE-D94793CB09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10B104-71EF-4A36-B7CE-D94793CB0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FCFCCFD-E577-4B80-A503-DC013FF0F3C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634920036"/>
      </p:ext>
    </p:extLst>
  </p:cSld>
  <p:clrMapOvr>
    <a:masterClrMapping/>
  </p:clrMapOvr>
  <p:transition spd="slow">
    <p:push dir="u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4AA254C-5C52-42B9-9526-6E3DA71409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4AA254C-5C52-42B9-9526-6E3DA7140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7940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CD1508-3565-412B-8C23-E44A3D40F9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CD1508-3565-412B-8C23-E44A3D40F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7F0580-A2DD-40C5-B302-F50DD76EB20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32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1"/>
          </p:nvPr>
        </p:nvSpPr>
        <p:spPr>
          <a:xfrm>
            <a:off x="719667" y="1412876"/>
            <a:ext cx="5184312" cy="496887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defRPr sz="1800"/>
            </a:lvl1pPr>
            <a:lvl2pPr>
              <a:buClr>
                <a:schemeClr val="accent6"/>
              </a:buClr>
              <a:defRPr sz="18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1" name="Pladsholder til indhold 5"/>
          <p:cNvSpPr>
            <a:spLocks noGrp="1"/>
          </p:cNvSpPr>
          <p:nvPr>
            <p:ph sz="quarter" idx="12"/>
          </p:nvPr>
        </p:nvSpPr>
        <p:spPr>
          <a:xfrm>
            <a:off x="6480043" y="1412777"/>
            <a:ext cx="5184312" cy="496887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6"/>
              </a:buClr>
              <a:defRPr sz="1800"/>
            </a:lvl1pPr>
            <a:lvl2pPr>
              <a:buClr>
                <a:schemeClr val="accent6"/>
              </a:buClr>
              <a:defRPr sz="18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itel 6"/>
          <p:cNvSpPr>
            <a:spLocks noGrp="1"/>
          </p:cNvSpPr>
          <p:nvPr>
            <p:ph type="title"/>
          </p:nvPr>
        </p:nvSpPr>
        <p:spPr>
          <a:xfrm>
            <a:off x="720000" y="192832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DC2423"/>
                </a:solidFill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480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GODEGR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AFF188F-2F75-49ED-B7BE-341934E8DBE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AFF188F-2F75-49ED-B7BE-341934E8DB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06F3D62-234E-45B9-8E78-9D1F41EF7F8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0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14B13D-F22D-47FA-B76E-4D8C7CD515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14B13D-F22D-47FA-B76E-4D8C7CD51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E5DD09-5222-4009-B95A-D4EF32DDCCC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24101"/>
            <a:ext cx="10515600" cy="385286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38838B40-609B-7D46-B793-795B5C481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24000"/>
            <a:ext cx="10515600" cy="622300"/>
          </a:xfrm>
        </p:spPr>
        <p:txBody>
          <a:bodyPr/>
          <a:lstStyle>
            <a:lvl1pPr marL="0" indent="0">
              <a:buNone/>
              <a:defRPr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Rediger indhold</a:t>
            </a:r>
          </a:p>
        </p:txBody>
      </p:sp>
    </p:spTree>
    <p:extLst>
      <p:ext uri="{BB962C8B-B14F-4D97-AF65-F5344CB8AC3E}">
        <p14:creationId xmlns:p14="http://schemas.microsoft.com/office/powerpoint/2010/main" val="3493341482"/>
      </p:ext>
    </p:extLst>
  </p:cSld>
  <p:clrMapOvr>
    <a:masterClrMapping/>
  </p:clrMapOvr>
  <p:transition spd="slow">
    <p:push dir="u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11894BB-5C02-4FF4-9B6D-157D18228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11894BB-5C02-4FF4-9B6D-157D1822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1" hasCustomPrompt="1"/>
          </p:nvPr>
        </p:nvSpPr>
        <p:spPr>
          <a:xfrm>
            <a:off x="719403" y="1530000"/>
            <a:ext cx="5952067" cy="4751387"/>
          </a:xfrm>
          <a:prstGeom prst="rect">
            <a:avLst/>
          </a:prstGeom>
        </p:spPr>
        <p:txBody>
          <a:bodyPr vert="horz"/>
          <a:lstStyle>
            <a:lvl1pPr marL="228600" indent="-228600" defTabSz="914290">
              <a:spcAft>
                <a:spcPts val="600"/>
              </a:spcAft>
              <a:buFont typeface="+mj-lt"/>
              <a:buAutoNum type="arabicPeriod"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What is it?</a:t>
            </a:r>
          </a:p>
          <a:p>
            <a:pPr defTabSz="914290"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Why use it?</a:t>
            </a:r>
          </a:p>
          <a:p>
            <a:pPr marL="171450" indent="-171450" defTabSz="914290">
              <a:buFont typeface="Arial"/>
              <a:buChar char="•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Text</a:t>
            </a:r>
          </a:p>
          <a:p>
            <a:pPr defTabSz="914290">
              <a:defRPr/>
            </a:pPr>
            <a:endParaRPr lang="en-AU" sz="1100" b="1" dirty="0">
              <a:solidFill>
                <a:prstClr val="black">
                  <a:lumMod val="85000"/>
                  <a:lumOff val="15000"/>
                </a:prstClr>
              </a:solidFill>
              <a:latin typeface="+mn-lt"/>
              <a:cs typeface="Calibri"/>
            </a:endParaRPr>
          </a:p>
          <a:p>
            <a:pPr defTabSz="914290">
              <a:spcAft>
                <a:spcPts val="600"/>
              </a:spcAft>
              <a:defRPr/>
            </a:pPr>
            <a:r>
              <a:rPr lang="en-AU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cs typeface="Calibri"/>
              </a:rPr>
              <a:t>How do you create it?</a:t>
            </a:r>
          </a:p>
          <a:p>
            <a:pPr marL="228600" indent="-228600" defTabSz="914290">
              <a:buFont typeface="+mj-lt"/>
              <a:buAutoNum type="arabicPeriod"/>
              <a:defRPr/>
            </a:pPr>
            <a:r>
              <a:rPr lang="en-A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Calibri"/>
              </a:rPr>
              <a:t>No1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0"/>
          </p:nvPr>
        </p:nvSpPr>
        <p:spPr>
          <a:xfrm>
            <a:off x="720000" y="824012"/>
            <a:ext cx="10945216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DC242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20000" y="159668"/>
            <a:ext cx="10972800" cy="749052"/>
          </a:xfrm>
          <a:prstGeom prst="rect">
            <a:avLst/>
          </a:prstGeom>
        </p:spPr>
        <p:txBody>
          <a:bodyPr vert="horz"/>
          <a:lstStyle>
            <a:lvl1pPr algn="l">
              <a:defRPr sz="3400" b="1">
                <a:solidFill>
                  <a:srgbClr val="DC2423"/>
                </a:solidFill>
              </a:defRPr>
            </a:lvl1pPr>
          </a:lstStyle>
          <a:p>
            <a:endParaRPr lang="en-US" sz="3400" b="1" dirty="0">
              <a:solidFill>
                <a:srgbClr val="E4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94797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tekstfelt_med klien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5FD3288-AC8F-477F-8770-387B56CBBE7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5FD3288-AC8F-477F-8770-387B56CBBE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88C50AA-B7B9-41C2-95AB-21166E9D70A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001" y="187201"/>
            <a:ext cx="11344031" cy="455613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da-DK" noProof="0" dirty="0" smtClean="0"/>
            </a:lvl1pPr>
            <a:lvl2pPr>
              <a:defRPr lang="da-DK" noProof="0" dirty="0" smtClean="0"/>
            </a:lvl2pPr>
            <a:lvl3pPr>
              <a:defRPr lang="da-DK" noProof="0" dirty="0" smtClean="0"/>
            </a:lvl3pPr>
            <a:lvl4pPr>
              <a:defRPr lang="da-DK" noProof="0" dirty="0" smtClean="0"/>
            </a:lvl4pPr>
            <a:lvl5pPr>
              <a:defRPr lang="da-DK" noProof="0" dirty="0"/>
            </a:lvl5pPr>
          </a:lstStyle>
          <a:p>
            <a:pPr lvl="0"/>
            <a:r>
              <a:rPr lang="da-DK" noProof="0"/>
              <a:t>Klik for at tilføje tekst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 hasCustomPrompt="1"/>
          </p:nvPr>
        </p:nvSpPr>
        <p:spPr>
          <a:xfrm>
            <a:off x="380961" y="642939"/>
            <a:ext cx="11342117" cy="276999"/>
          </a:xfrm>
        </p:spPr>
        <p:txBody>
          <a:bodyPr/>
          <a:lstStyle>
            <a:lvl1pPr marL="0" indent="0">
              <a:buNone/>
              <a:tabLst/>
              <a:defRPr sz="1800"/>
            </a:lvl1pPr>
          </a:lstStyle>
          <a:p>
            <a:pPr lvl="0"/>
            <a:r>
              <a:rPr lang="da-DK" noProof="0"/>
              <a:t>Klik for at tilføje undertitel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8E5C319-61F9-40B9-8F94-4BD2E0AB2B49}" type="datetime2">
              <a:rPr lang="da-DK" smtClean="0">
                <a:solidFill>
                  <a:srgbClr val="0F2B5B"/>
                </a:solidFill>
              </a:rPr>
              <a:pPr>
                <a:defRPr/>
              </a:pPr>
              <a:t>7. marts 2023</a:t>
            </a:fld>
            <a:endParaRPr lang="da-DK" dirty="0">
              <a:solidFill>
                <a:srgbClr val="0F2B5B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dirty="0">
                <a:solidFill>
                  <a:srgbClr val="0F2B5B"/>
                </a:solidFill>
                <a:latin typeface="Corbel" pitchFamily="34" charset="0"/>
              </a:rPr>
              <a:t>Side </a:t>
            </a:r>
            <a:fld id="{29DFF396-33CA-45E4-9C1D-3E88BBD151B2}" type="slidenum">
              <a:rPr lang="da-DK" smtClean="0">
                <a:solidFill>
                  <a:srgbClr val="0F2B5B"/>
                </a:solidFill>
                <a:latin typeface="Corbel" pitchFamily="34" charset="0"/>
              </a:rPr>
              <a:pPr>
                <a:defRPr/>
              </a:pPr>
              <a:t>‹nr.›</a:t>
            </a:fld>
            <a:endParaRPr lang="da-DK" dirty="0">
              <a:solidFill>
                <a:srgbClr val="0F2B5B"/>
              </a:solidFill>
              <a:latin typeface="Corbe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da-DK" dirty="0">
              <a:solidFill>
                <a:srgbClr val="0F2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8846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oleObject" Target="../embeddings/oleObject16.bin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tags" Target="../tags/tag30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tags" Target="../tags/tag29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theme" Target="../theme/theme2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0.xml"/><Relationship Id="rId21" Type="http://schemas.openxmlformats.org/officeDocument/2006/relationships/oleObject" Target="../embeddings/oleObject35.bin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tags" Target="../tags/tag65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19" Type="http://schemas.openxmlformats.org/officeDocument/2006/relationships/tags" Target="../tags/tag64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tags" Target="../tags/tag92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tags" Target="../tags/tag9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oleObject" Target="../embeddings/oleObject50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slideLayout" Target="../slideLayouts/slideLayout95.xml"/><Relationship Id="rId26" Type="http://schemas.openxmlformats.org/officeDocument/2006/relationships/oleObject" Target="../embeddings/oleObject70.bin"/><Relationship Id="rId3" Type="http://schemas.openxmlformats.org/officeDocument/2006/relationships/slideLayout" Target="../slideLayouts/slideLayout80.xml"/><Relationship Id="rId21" Type="http://schemas.openxmlformats.org/officeDocument/2006/relationships/slideLayout" Target="../slideLayouts/slideLayout98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slideLayout" Target="../slideLayouts/slideLayout94.xml"/><Relationship Id="rId25" Type="http://schemas.openxmlformats.org/officeDocument/2006/relationships/tags" Target="../tags/tag129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20" Type="http://schemas.openxmlformats.org/officeDocument/2006/relationships/slideLayout" Target="../slideLayouts/slideLayout97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24" Type="http://schemas.openxmlformats.org/officeDocument/2006/relationships/tags" Target="../tags/tag12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23" Type="http://schemas.openxmlformats.org/officeDocument/2006/relationships/theme" Target="../theme/theme5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87.xml"/><Relationship Id="rId19" Type="http://schemas.openxmlformats.org/officeDocument/2006/relationships/slideLayout" Target="../slideLayouts/slideLayout96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Relationship Id="rId22" Type="http://schemas.openxmlformats.org/officeDocument/2006/relationships/slideLayout" Target="../slideLayouts/slideLayout99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451840D-97D0-498E-B33F-56D45F720F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8572879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493" imgH="493" progId="TCLayout.ActiveDocument.1">
                  <p:embed/>
                </p:oleObj>
              </mc:Choice>
              <mc:Fallback>
                <p:oleObj name="think-cell Slide" r:id="rId19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0451840D-97D0-498E-B33F-56D45F720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753E26D-EFF8-48A4-AAD5-1226A47EFCCC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009D7-CDBA-4621-B3AE-4BFF37A2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EF2EB-6E1E-42F9-9E7B-258A53FF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7E946-C061-4051-A6E3-8C9E3102B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0B1B-6505-4227-B763-2CC50B869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4063C-C3F8-4AE4-B88B-11A777790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28CFCB-ED0C-4BFF-ABA9-B2654BE480F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32" y="6360728"/>
            <a:ext cx="1741535" cy="3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715" r:id="rId10"/>
    <p:sldLayoutId id="2147483718" r:id="rId11"/>
    <p:sldLayoutId id="2147483734" r:id="rId12"/>
    <p:sldLayoutId id="2147483737" r:id="rId13"/>
    <p:sldLayoutId id="2147483742" r:id="rId14"/>
    <p:sldLayoutId id="214748374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451840D-97D0-498E-B33F-56D45F720F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0960249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493" imgH="493" progId="TCLayout.ActiveDocument.1">
                  <p:embed/>
                </p:oleObj>
              </mc:Choice>
              <mc:Fallback>
                <p:oleObj name="think-cell Slide" r:id="rId26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0451840D-97D0-498E-B33F-56D45F720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753E26D-EFF8-48A4-AAD5-1226A47EFCCC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009D7-CDBA-4621-B3AE-4BFF37A2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EF2EB-6E1E-42F9-9E7B-258A53FF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7E946-C061-4051-A6E3-8C9E3102B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0B1B-6505-4227-B763-2CC50B869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4063C-C3F8-4AE4-B88B-11A777790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28CFCB-ED0C-4BFF-ABA9-B2654BE480F8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32" y="6360728"/>
            <a:ext cx="1741535" cy="3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451840D-97D0-498E-B33F-56D45F720F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38572879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1" imgW="493" imgH="493" progId="TCLayout.ActiveDocument.1">
                  <p:embed/>
                </p:oleObj>
              </mc:Choice>
              <mc:Fallback>
                <p:oleObj name="think-cell Slide" r:id="rId21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0451840D-97D0-498E-B33F-56D45F720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753E26D-EFF8-48A4-AAD5-1226A47EFCCC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009D7-CDBA-4621-B3AE-4BFF37A2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EF2EB-6E1E-42F9-9E7B-258A53FF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7E946-C061-4051-A6E3-8C9E3102B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0B1B-6505-4227-B763-2CC50B869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4063C-C3F8-4AE4-B88B-11A777790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28CFCB-ED0C-4BFF-ABA9-B2654BE480F8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32" y="6360728"/>
            <a:ext cx="1741535" cy="3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8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451840D-97D0-498E-B33F-56D45F720F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28134230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493" imgH="493" progId="TCLayout.ActiveDocument.1">
                  <p:embed/>
                </p:oleObj>
              </mc:Choice>
              <mc:Fallback>
                <p:oleObj name="think-cell Slide" r:id="rId27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0451840D-97D0-498E-B33F-56D45F720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753E26D-EFF8-48A4-AAD5-1226A47EFCCC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009D7-CDBA-4621-B3AE-4BFF37A2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EF2EB-6E1E-42F9-9E7B-258A53FF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7E946-C061-4051-A6E3-8C9E3102B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0B1B-6505-4227-B763-2CC50B869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4063C-C3F8-4AE4-B88B-11A777790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28CFCB-ED0C-4BFF-ABA9-B2654BE480F8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32" y="6360728"/>
            <a:ext cx="1741535" cy="3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4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  <p:sldLayoutId id="2147483829" r:id="rId18"/>
    <p:sldLayoutId id="2147483830" r:id="rId19"/>
    <p:sldLayoutId id="2147483831" r:id="rId20"/>
    <p:sldLayoutId id="2147483832" r:id="rId21"/>
    <p:sldLayoutId id="2147483833" r:id="rId22"/>
    <p:sldLayoutId id="2147483834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451840D-97D0-498E-B33F-56D45F720F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13499312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493" imgH="493" progId="TCLayout.ActiveDocument.1">
                  <p:embed/>
                </p:oleObj>
              </mc:Choice>
              <mc:Fallback>
                <p:oleObj name="think-cell Slide" r:id="rId26" imgW="493" imgH="49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0451840D-97D0-498E-B33F-56D45F720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753E26D-EFF8-48A4-AAD5-1226A47EFCCC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009D7-CDBA-4621-B3AE-4BFF37A2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EF2EB-6E1E-42F9-9E7B-258A53FF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7E946-C061-4051-A6E3-8C9E3102B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301B-49A1-40F4-80E3-9F46F3BE023A}" type="datetimeFigureOut">
              <a:rPr lang="en-DK" smtClean="0"/>
              <a:t>07/03/2023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0B1B-6505-4227-B763-2CC50B869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4063C-C3F8-4AE4-B88B-11A777790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17BC-B34F-43E3-9C93-3F1BA3AF7BBB}" type="slidenum">
              <a:rPr lang="en-DK" smtClean="0"/>
              <a:t>‹nr.›</a:t>
            </a:fld>
            <a:endParaRPr lang="en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28CFCB-ED0C-4BFF-ABA9-B2654BE480F8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32" y="6360728"/>
            <a:ext cx="1741535" cy="3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4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  <p:sldLayoutId id="2147483855" r:id="rId20"/>
    <p:sldLayoutId id="2147483856" r:id="rId21"/>
    <p:sldLayoutId id="2147483857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>
            <a:extLst>
              <a:ext uri="{FF2B5EF4-FFF2-40B4-BE49-F238E27FC236}">
                <a16:creationId xmlns:a16="http://schemas.microsoft.com/office/drawing/2014/main" id="{A4156314-7069-3D39-8321-904D604CCD38}"/>
              </a:ext>
            </a:extLst>
          </p:cNvPr>
          <p:cNvGrpSpPr/>
          <p:nvPr/>
        </p:nvGrpSpPr>
        <p:grpSpPr>
          <a:xfrm>
            <a:off x="1028482" y="1926769"/>
            <a:ext cx="10138450" cy="3804559"/>
            <a:chOff x="488503" y="3275111"/>
            <a:chExt cx="9036497" cy="3006585"/>
          </a:xfrm>
        </p:grpSpPr>
        <p:graphicFrame>
          <p:nvGraphicFramePr>
            <p:cNvPr id="4" name="Chart 5">
              <a:extLst>
                <a:ext uri="{FF2B5EF4-FFF2-40B4-BE49-F238E27FC236}">
                  <a16:creationId xmlns:a16="http://schemas.microsoft.com/office/drawing/2014/main" id="{95D2343F-4D7F-D17A-DE64-0D4C3C79D82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35074027"/>
                </p:ext>
              </p:extLst>
            </p:nvPr>
          </p:nvGraphicFramePr>
          <p:xfrm>
            <a:off x="488503" y="3275111"/>
            <a:ext cx="9036497" cy="30065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5" name="Straight Connector 6">
              <a:extLst>
                <a:ext uri="{FF2B5EF4-FFF2-40B4-BE49-F238E27FC236}">
                  <a16:creationId xmlns:a16="http://schemas.microsoft.com/office/drawing/2014/main" id="{12605A39-673D-C84B-DD4E-9E6024E8D3B7}"/>
                </a:ext>
              </a:extLst>
            </p:cNvPr>
            <p:cNvCxnSpPr/>
            <p:nvPr/>
          </p:nvCxnSpPr>
          <p:spPr>
            <a:xfrm flipH="1" flipV="1">
              <a:off x="1626815" y="4944272"/>
              <a:ext cx="481307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>
              <a:extLst>
                <a:ext uri="{FF2B5EF4-FFF2-40B4-BE49-F238E27FC236}">
                  <a16:creationId xmlns:a16="http://schemas.microsoft.com/office/drawing/2014/main" id="{B340A68E-6EA8-F00E-9332-55B00F865539}"/>
                </a:ext>
              </a:extLst>
            </p:cNvPr>
            <p:cNvCxnSpPr/>
            <p:nvPr/>
          </p:nvCxnSpPr>
          <p:spPr>
            <a:xfrm flipH="1" flipV="1">
              <a:off x="2882338" y="3840650"/>
              <a:ext cx="481307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>
              <a:extLst>
                <a:ext uri="{FF2B5EF4-FFF2-40B4-BE49-F238E27FC236}">
                  <a16:creationId xmlns:a16="http://schemas.microsoft.com/office/drawing/2014/main" id="{7BBA39A6-C7B9-9DC2-93B7-4B08F2F0A7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42200" y="3660413"/>
              <a:ext cx="481307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id="{5C809DEC-E3B3-4775-D40B-A51C7D847EBB}"/>
                </a:ext>
              </a:extLst>
            </p:cNvPr>
            <p:cNvCxnSpPr/>
            <p:nvPr/>
          </p:nvCxnSpPr>
          <p:spPr>
            <a:xfrm flipH="1" flipV="1">
              <a:off x="5388692" y="3663426"/>
              <a:ext cx="481307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>
              <a:extLst>
                <a:ext uri="{FF2B5EF4-FFF2-40B4-BE49-F238E27FC236}">
                  <a16:creationId xmlns:a16="http://schemas.microsoft.com/office/drawing/2014/main" id="{7054D02A-AB0D-44DD-0190-B762938E35EF}"/>
                </a:ext>
              </a:extLst>
            </p:cNvPr>
            <p:cNvCxnSpPr/>
            <p:nvPr/>
          </p:nvCxnSpPr>
          <p:spPr>
            <a:xfrm flipH="1" flipV="1">
              <a:off x="6643562" y="3875603"/>
              <a:ext cx="481307" cy="546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>
              <a:extLst>
                <a:ext uri="{FF2B5EF4-FFF2-40B4-BE49-F238E27FC236}">
                  <a16:creationId xmlns:a16="http://schemas.microsoft.com/office/drawing/2014/main" id="{F3BB350E-839D-FFC4-490F-A5E5AFB75D33}"/>
                </a:ext>
              </a:extLst>
            </p:cNvPr>
            <p:cNvCxnSpPr/>
            <p:nvPr/>
          </p:nvCxnSpPr>
          <p:spPr>
            <a:xfrm flipH="1" flipV="1">
              <a:off x="7902826" y="4209683"/>
              <a:ext cx="481307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A8B4E91-AF04-E764-C36A-4B329A5C1C52}"/>
              </a:ext>
            </a:extLst>
          </p:cNvPr>
          <p:cNvSpPr txBox="1"/>
          <p:nvPr/>
        </p:nvSpPr>
        <p:spPr>
          <a:xfrm rot="16200000">
            <a:off x="422942" y="4171321"/>
            <a:ext cx="1209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Millioner</a:t>
            </a:r>
            <a:r>
              <a:rPr kumimoji="0" lang="en-GB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DKK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31EEA4C5-2F23-37F8-01A2-6657A7AA7E91}"/>
              </a:ext>
            </a:extLst>
          </p:cNvPr>
          <p:cNvSpPr txBox="1">
            <a:spLocks/>
          </p:cNvSpPr>
          <p:nvPr/>
        </p:nvSpPr>
        <p:spPr>
          <a:xfrm>
            <a:off x="0" y="524912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Beregn den </a:t>
            </a:r>
            <a:r>
              <a:rPr kumimoji="0" lang="da-DK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realiserede</a:t>
            </a: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digitale værdiskabelse</a:t>
            </a:r>
            <a:endParaRPr kumimoji="0" lang="en-DK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6D66990-CFC4-1BEB-091A-F1AA5252DECF}"/>
              </a:ext>
            </a:extLst>
          </p:cNvPr>
          <p:cNvSpPr txBox="1"/>
          <p:nvPr/>
        </p:nvSpPr>
        <p:spPr>
          <a:xfrm>
            <a:off x="473529" y="6417129"/>
            <a:ext cx="447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* VIGTIGT! Se bemærkninger på sidste slide</a:t>
            </a:r>
          </a:p>
        </p:txBody>
      </p:sp>
    </p:spTree>
    <p:extLst>
      <p:ext uri="{BB962C8B-B14F-4D97-AF65-F5344CB8AC3E}">
        <p14:creationId xmlns:p14="http://schemas.microsoft.com/office/powerpoint/2010/main" val="247491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9D676C8C-B0C3-E23A-A803-983F13BB69A3}"/>
              </a:ext>
            </a:extLst>
          </p:cNvPr>
          <p:cNvGrpSpPr/>
          <p:nvPr/>
        </p:nvGrpSpPr>
        <p:grpSpPr>
          <a:xfrm>
            <a:off x="930725" y="1494002"/>
            <a:ext cx="10134907" cy="4679304"/>
            <a:chOff x="488503" y="3275111"/>
            <a:chExt cx="9036497" cy="3006585"/>
          </a:xfrm>
        </p:grpSpPr>
        <p:graphicFrame>
          <p:nvGraphicFramePr>
            <p:cNvPr id="3" name="Chart 5">
              <a:extLst>
                <a:ext uri="{FF2B5EF4-FFF2-40B4-BE49-F238E27FC236}">
                  <a16:creationId xmlns:a16="http://schemas.microsoft.com/office/drawing/2014/main" id="{801E18DB-8BE7-26B0-A466-3562BF9D53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40015028"/>
                </p:ext>
              </p:extLst>
            </p:nvPr>
          </p:nvGraphicFramePr>
          <p:xfrm>
            <a:off x="488503" y="3275111"/>
            <a:ext cx="9036497" cy="30065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4" name="Straight Connector 6">
              <a:extLst>
                <a:ext uri="{FF2B5EF4-FFF2-40B4-BE49-F238E27FC236}">
                  <a16:creationId xmlns:a16="http://schemas.microsoft.com/office/drawing/2014/main" id="{B62B3569-7D8F-4509-2FF1-F7DB6A55AD5F}"/>
                </a:ext>
              </a:extLst>
            </p:cNvPr>
            <p:cNvCxnSpPr/>
            <p:nvPr/>
          </p:nvCxnSpPr>
          <p:spPr>
            <a:xfrm flipH="1" flipV="1">
              <a:off x="1634309" y="5027000"/>
              <a:ext cx="481475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9">
              <a:extLst>
                <a:ext uri="{FF2B5EF4-FFF2-40B4-BE49-F238E27FC236}">
                  <a16:creationId xmlns:a16="http://schemas.microsoft.com/office/drawing/2014/main" id="{839EF7F7-EE94-2E79-92E4-9E535876D96A}"/>
                </a:ext>
              </a:extLst>
            </p:cNvPr>
            <p:cNvCxnSpPr/>
            <p:nvPr/>
          </p:nvCxnSpPr>
          <p:spPr>
            <a:xfrm flipH="1" flipV="1">
              <a:off x="2882438" y="3837293"/>
              <a:ext cx="481475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0">
              <a:extLst>
                <a:ext uri="{FF2B5EF4-FFF2-40B4-BE49-F238E27FC236}">
                  <a16:creationId xmlns:a16="http://schemas.microsoft.com/office/drawing/2014/main" id="{9D289164-E5B7-3674-D0D3-0DE438757FE7}"/>
                </a:ext>
              </a:extLst>
            </p:cNvPr>
            <p:cNvCxnSpPr/>
            <p:nvPr/>
          </p:nvCxnSpPr>
          <p:spPr>
            <a:xfrm flipH="1" flipV="1">
              <a:off x="4134900" y="3559914"/>
              <a:ext cx="481475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2">
              <a:extLst>
                <a:ext uri="{FF2B5EF4-FFF2-40B4-BE49-F238E27FC236}">
                  <a16:creationId xmlns:a16="http://schemas.microsoft.com/office/drawing/2014/main" id="{B25E27E0-405E-0DCF-2E4A-DBDBD6561E47}"/>
                </a:ext>
              </a:extLst>
            </p:cNvPr>
            <p:cNvCxnSpPr/>
            <p:nvPr/>
          </p:nvCxnSpPr>
          <p:spPr>
            <a:xfrm flipH="1" flipV="1">
              <a:off x="5391930" y="3556455"/>
              <a:ext cx="481475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3">
              <a:extLst>
                <a:ext uri="{FF2B5EF4-FFF2-40B4-BE49-F238E27FC236}">
                  <a16:creationId xmlns:a16="http://schemas.microsoft.com/office/drawing/2014/main" id="{4E831715-F64B-128E-6623-12D8F6CB65AF}"/>
                </a:ext>
              </a:extLst>
            </p:cNvPr>
            <p:cNvCxnSpPr/>
            <p:nvPr/>
          </p:nvCxnSpPr>
          <p:spPr>
            <a:xfrm flipH="1" flipV="1">
              <a:off x="6650848" y="3813422"/>
              <a:ext cx="481475" cy="546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4">
              <a:extLst>
                <a:ext uri="{FF2B5EF4-FFF2-40B4-BE49-F238E27FC236}">
                  <a16:creationId xmlns:a16="http://schemas.microsoft.com/office/drawing/2014/main" id="{BC10A31B-3F70-717C-489D-CA0823CCF42D}"/>
                </a:ext>
              </a:extLst>
            </p:cNvPr>
            <p:cNvCxnSpPr/>
            <p:nvPr/>
          </p:nvCxnSpPr>
          <p:spPr>
            <a:xfrm flipH="1" flipV="1">
              <a:off x="7904943" y="4164794"/>
              <a:ext cx="481475" cy="4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306A840B-8552-E3F8-E33B-868D0E819061}"/>
              </a:ext>
            </a:extLst>
          </p:cNvPr>
          <p:cNvSpPr txBox="1"/>
          <p:nvPr/>
        </p:nvSpPr>
        <p:spPr>
          <a:xfrm rot="16200000">
            <a:off x="315899" y="4629426"/>
            <a:ext cx="1209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Millioner</a:t>
            </a:r>
            <a:r>
              <a:rPr kumimoji="0" lang="en-GB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DKK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5DCB591-48F5-4EF1-E794-C71352D51529}"/>
              </a:ext>
            </a:extLst>
          </p:cNvPr>
          <p:cNvSpPr txBox="1">
            <a:spLocks/>
          </p:cNvSpPr>
          <p:nvPr/>
        </p:nvSpPr>
        <p:spPr>
          <a:xfrm>
            <a:off x="0" y="272665"/>
            <a:ext cx="12192000" cy="13255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Beregn den </a:t>
            </a:r>
            <a:r>
              <a:rPr kumimoji="0" lang="da-DK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potentielle</a:t>
            </a:r>
            <a:r>
              <a:rPr kumimoji="0" lang="da-DK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digitale værdiskabelse</a:t>
            </a:r>
            <a:endParaRPr kumimoji="0" lang="en-D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D583A57-1ADA-EF22-EBCD-F3FB46DCF206}"/>
              </a:ext>
            </a:extLst>
          </p:cNvPr>
          <p:cNvSpPr txBox="1"/>
          <p:nvPr/>
        </p:nvSpPr>
        <p:spPr>
          <a:xfrm>
            <a:off x="473529" y="6417129"/>
            <a:ext cx="4474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* VIGTIGT! Se bemærkninger på sidste slide</a:t>
            </a:r>
          </a:p>
        </p:txBody>
      </p:sp>
    </p:spTree>
    <p:extLst>
      <p:ext uri="{BB962C8B-B14F-4D97-AF65-F5344CB8AC3E}">
        <p14:creationId xmlns:p14="http://schemas.microsoft.com/office/powerpoint/2010/main" val="392059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4DB7885-D786-46B4-B8B0-68FEABCF6A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839675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4DB7885-D786-46B4-B8B0-68FEABCF6A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 hidden="1">
            <a:extLst>
              <a:ext uri="{FF2B5EF4-FFF2-40B4-BE49-F238E27FC236}">
                <a16:creationId xmlns:a16="http://schemas.microsoft.com/office/drawing/2014/main" id="{6C12F371-5EC8-4657-9F77-24E6C7154E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E6A493-0EC1-4926-AE65-1F5C80E2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/>
              <a:t>Sådan indsætter du egne data i værktøjet</a:t>
            </a:r>
            <a:endParaRPr lang="en-DK" b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CB598A-0003-4D73-9E55-1A74EB1F1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020" y="1650065"/>
            <a:ext cx="10515600" cy="31097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da-DK" dirty="0"/>
              <a:t>Højreklik på grafen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da-DK" dirty="0"/>
              <a:t>Vælg Rediger data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da-DK" dirty="0"/>
              <a:t>Herefter åbner diagrammets bagvedliggende regneark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da-DK" dirty="0"/>
              <a:t>Rediger og indsæt dine egne tal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da-DK" dirty="0"/>
              <a:t>Når du har redigeret data og igen er ude i graf-visningen, skal du blot selv lige flytte de stiplede linjer, så det passer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da-DK" dirty="0"/>
              <a:t>Husk at gemme, når du har tilføjet dine egne tal.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0839657E-8DB8-DE86-5DF6-F061054E3BF8}"/>
              </a:ext>
            </a:extLst>
          </p:cNvPr>
          <p:cNvGrpSpPr/>
          <p:nvPr/>
        </p:nvGrpSpPr>
        <p:grpSpPr>
          <a:xfrm>
            <a:off x="914400" y="5021040"/>
            <a:ext cx="10229850" cy="1069521"/>
            <a:chOff x="914400" y="5135336"/>
            <a:chExt cx="10229850" cy="1069521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D2379CF7-CDFD-E08C-4C3F-EC87CC87A9A7}"/>
                </a:ext>
              </a:extLst>
            </p:cNvPr>
            <p:cNvSpPr/>
            <p:nvPr/>
          </p:nvSpPr>
          <p:spPr>
            <a:xfrm>
              <a:off x="914400" y="5135336"/>
              <a:ext cx="9927771" cy="1069521"/>
            </a:xfrm>
            <a:prstGeom prst="rect">
              <a:avLst/>
            </a:prstGeom>
            <a:solidFill>
              <a:srgbClr val="3784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endParaRPr lang="da-DK" dirty="0"/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D64CEF9C-7CB0-FBA3-B124-5698B9A2E8C8}"/>
                </a:ext>
              </a:extLst>
            </p:cNvPr>
            <p:cNvSpPr txBox="1"/>
            <p:nvPr/>
          </p:nvSpPr>
          <p:spPr>
            <a:xfrm>
              <a:off x="1153206" y="5363170"/>
              <a:ext cx="999104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da-DK" dirty="0">
                  <a:solidFill>
                    <a:schemeClr val="bg1"/>
                  </a:solidFill>
                </a:rPr>
                <a:t>Har du brug for hjælp til at beregne jeres leadværdi?</a:t>
              </a:r>
            </a:p>
            <a:p>
              <a:pPr marL="0" indent="0">
                <a:buNone/>
              </a:pPr>
              <a:r>
                <a:rPr lang="da-DK" dirty="0">
                  <a:solidFill>
                    <a:schemeClr val="bg1"/>
                  </a:solidFill>
                </a:rPr>
                <a:t>Se 2 eksempler på, hvordan du kan beregne </a:t>
              </a:r>
              <a:r>
                <a:rPr lang="da-DK" dirty="0" err="1">
                  <a:solidFill>
                    <a:schemeClr val="bg1"/>
                  </a:solidFill>
                </a:rPr>
                <a:t>leadværdien</a:t>
              </a:r>
              <a:r>
                <a:rPr lang="da-DK" dirty="0">
                  <a:solidFill>
                    <a:schemeClr val="bg1"/>
                  </a:solidFill>
                </a:rPr>
                <a:t> på næste slide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0074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64943A4-3AAA-4BF0-BEA2-D964ED5151E4}"/>
              </a:ext>
            </a:extLst>
          </p:cNvPr>
          <p:cNvSpPr/>
          <p:nvPr/>
        </p:nvSpPr>
        <p:spPr>
          <a:xfrm>
            <a:off x="1291301" y="2030819"/>
            <a:ext cx="9452344" cy="34662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EAB33-BF68-4FD9-A193-EE66479C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0" dirty="0">
                <a:solidFill>
                  <a:schemeClr val="bg1"/>
                </a:solidFill>
              </a:rPr>
              <a:t>Beregning af lead </a:t>
            </a:r>
            <a:r>
              <a:rPr lang="en-US" sz="5000" b="0" dirty="0" err="1">
                <a:solidFill>
                  <a:schemeClr val="bg1"/>
                </a:solidFill>
              </a:rPr>
              <a:t>værdi</a:t>
            </a:r>
            <a:r>
              <a:rPr lang="en-US" sz="5000" b="0" dirty="0">
                <a:solidFill>
                  <a:schemeClr val="bg1"/>
                </a:solidFill>
              </a:rPr>
              <a:t> – </a:t>
            </a:r>
            <a:r>
              <a:rPr lang="en-US" sz="5000" b="0" dirty="0" err="1">
                <a:solidFill>
                  <a:schemeClr val="bg1"/>
                </a:solidFill>
              </a:rPr>
              <a:t>eksempel</a:t>
            </a:r>
            <a:r>
              <a:rPr lang="en-US" sz="5000" b="0" dirty="0">
                <a:solidFill>
                  <a:schemeClr val="bg1"/>
                </a:solidFill>
              </a:rPr>
              <a:t> 1</a:t>
            </a:r>
            <a:endParaRPr lang="en-DK" sz="5000" b="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09F814-A3B7-46A6-B011-D655B5BBCB1A}"/>
              </a:ext>
            </a:extLst>
          </p:cNvPr>
          <p:cNvSpPr txBox="1"/>
          <p:nvPr/>
        </p:nvSpPr>
        <p:spPr>
          <a:xfrm>
            <a:off x="1612052" y="2381100"/>
            <a:ext cx="848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Gnsntl. værdi pr. kunde i målgruppe X: 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(fx værdi af kundens køb pr. år el. beregnet kundelivstidsværdi)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9B544-E497-46FD-B97F-2EE3597D8CD4}"/>
              </a:ext>
            </a:extLst>
          </p:cNvPr>
          <p:cNvSpPr txBox="1"/>
          <p:nvPr/>
        </p:nvSpPr>
        <p:spPr>
          <a:xfrm>
            <a:off x="1612052" y="3508741"/>
            <a:ext cx="743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Ganget med konverteringsraten fra lead til kunde: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(hvis fx Salg konverterer 1 kunde ud af 20 leads)</a:t>
            </a:r>
            <a:endParaRPr kumimoji="0" lang="en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3AA14-A767-479D-BA87-D1F259D8790F}"/>
              </a:ext>
            </a:extLst>
          </p:cNvPr>
          <p:cNvSpPr txBox="1"/>
          <p:nvPr/>
        </p:nvSpPr>
        <p:spPr>
          <a:xfrm>
            <a:off x="1612051" y="4637801"/>
            <a:ext cx="6075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Værdi pr. </a:t>
            </a:r>
            <a:r>
              <a:rPr kumimoji="0" lang="da-DK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lead</a:t>
            </a:r>
            <a:r>
              <a:rPr kumimoji="0" lang="da-DK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fra målgruppe X:</a:t>
            </a:r>
            <a:endParaRPr kumimoji="0" lang="en-DK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F1AB14-013F-47DE-8834-BCA1F93FD2CE}"/>
              </a:ext>
            </a:extLst>
          </p:cNvPr>
          <p:cNvSpPr txBox="1"/>
          <p:nvPr/>
        </p:nvSpPr>
        <p:spPr>
          <a:xfrm>
            <a:off x="8399721" y="4636382"/>
            <a:ext cx="19245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= 2.500 kr.</a:t>
            </a:r>
            <a:endParaRPr kumimoji="0" lang="en-DK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8EEDC9-B557-4A27-8A8A-90F5054DED23}"/>
              </a:ext>
            </a:extLst>
          </p:cNvPr>
          <p:cNvSpPr txBox="1"/>
          <p:nvPr/>
        </p:nvSpPr>
        <p:spPr>
          <a:xfrm>
            <a:off x="8965352" y="2381100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50.000 kr.</a:t>
            </a:r>
            <a:endParaRPr kumimoji="0" lang="en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6CB886-A55B-4E79-89A9-CE1BCB3C6696}"/>
              </a:ext>
            </a:extLst>
          </p:cNvPr>
          <p:cNvSpPr txBox="1"/>
          <p:nvPr/>
        </p:nvSpPr>
        <p:spPr>
          <a:xfrm>
            <a:off x="8965352" y="3508741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 5 %</a:t>
            </a:r>
            <a:endParaRPr kumimoji="0" lang="en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CE8C810-B8DA-4787-B9B4-6B8670DBEFA2}"/>
              </a:ext>
            </a:extLst>
          </p:cNvPr>
          <p:cNvSpPr/>
          <p:nvPr/>
        </p:nvSpPr>
        <p:spPr>
          <a:xfrm>
            <a:off x="5172635" y="6320118"/>
            <a:ext cx="1909483" cy="537882"/>
          </a:xfrm>
          <a:prstGeom prst="rect">
            <a:avLst/>
          </a:prstGeom>
          <a:solidFill>
            <a:srgbClr val="1B2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6" name="Picture 7">
            <a:extLst>
              <a:ext uri="{FF2B5EF4-FFF2-40B4-BE49-F238E27FC236}">
                <a16:creationId xmlns:a16="http://schemas.microsoft.com/office/drawing/2014/main" id="{CE6F74BA-646F-4A0C-AA99-8048B4EAA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219" y="6207857"/>
            <a:ext cx="2066313" cy="434226"/>
          </a:xfrm>
          <a:prstGeom prst="rect">
            <a:avLst/>
          </a:prstGeom>
        </p:spPr>
      </p:pic>
      <p:sp>
        <p:nvSpPr>
          <p:cNvPr id="3" name="Arrow: Right 5">
            <a:extLst>
              <a:ext uri="{FF2B5EF4-FFF2-40B4-BE49-F238E27FC236}">
                <a16:creationId xmlns:a16="http://schemas.microsoft.com/office/drawing/2014/main" id="{33DC5F6D-C35A-A9C4-12CC-3089A3C29961}"/>
              </a:ext>
            </a:extLst>
          </p:cNvPr>
          <p:cNvSpPr/>
          <p:nvPr/>
        </p:nvSpPr>
        <p:spPr>
          <a:xfrm rot="5400000">
            <a:off x="9686667" y="4019988"/>
            <a:ext cx="369332" cy="463550"/>
          </a:xfrm>
          <a:prstGeom prst="rightArrow">
            <a:avLst/>
          </a:prstGeom>
          <a:solidFill>
            <a:srgbClr val="D0A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58559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8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64943A4-3AAA-4BF0-BEA2-D964ED5151E4}"/>
              </a:ext>
            </a:extLst>
          </p:cNvPr>
          <p:cNvSpPr/>
          <p:nvPr/>
        </p:nvSpPr>
        <p:spPr>
          <a:xfrm>
            <a:off x="1291301" y="2030819"/>
            <a:ext cx="9452344" cy="34662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EAB33-BF68-4FD9-A193-EE66479C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000" b="0" dirty="0">
                <a:solidFill>
                  <a:schemeClr val="bg1"/>
                </a:solidFill>
              </a:rPr>
              <a:t>Beregning af lead </a:t>
            </a:r>
            <a:r>
              <a:rPr lang="en-US" sz="5000" b="0" dirty="0" err="1">
                <a:solidFill>
                  <a:schemeClr val="bg1"/>
                </a:solidFill>
              </a:rPr>
              <a:t>værdi</a:t>
            </a:r>
            <a:r>
              <a:rPr lang="en-US" sz="5000" b="0" dirty="0">
                <a:solidFill>
                  <a:schemeClr val="bg1"/>
                </a:solidFill>
              </a:rPr>
              <a:t> – </a:t>
            </a:r>
            <a:r>
              <a:rPr lang="en-US" sz="5000" b="0" dirty="0" err="1">
                <a:solidFill>
                  <a:schemeClr val="bg1"/>
                </a:solidFill>
              </a:rPr>
              <a:t>eksempel</a:t>
            </a:r>
            <a:r>
              <a:rPr lang="en-US" sz="5000" b="0" dirty="0">
                <a:solidFill>
                  <a:schemeClr val="bg1"/>
                </a:solidFill>
              </a:rPr>
              <a:t> 2</a:t>
            </a:r>
            <a:endParaRPr lang="en-DK" sz="5000" b="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09F814-A3B7-46A6-B011-D655B5BBCB1A}"/>
              </a:ext>
            </a:extLst>
          </p:cNvPr>
          <p:cNvSpPr txBox="1"/>
          <p:nvPr/>
        </p:nvSpPr>
        <p:spPr>
          <a:xfrm>
            <a:off x="1612052" y="2381100"/>
            <a:ext cx="848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 salgsværdi i målgruppe X: 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(fx den samlede værdi af kundernes køb pr. år el. over kundens livstid)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9B544-E497-46FD-B97F-2EE3597D8CD4}"/>
              </a:ext>
            </a:extLst>
          </p:cNvPr>
          <p:cNvSpPr txBox="1"/>
          <p:nvPr/>
        </p:nvSpPr>
        <p:spPr>
          <a:xfrm>
            <a:off x="1612052" y="3508741"/>
            <a:ext cx="743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Divideret med antal leads i samme periode: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(hvis I fx i samme periode har afleveret </a:t>
            </a:r>
            <a:r>
              <a:rPr lang="da-DK" dirty="0">
                <a:solidFill>
                  <a:prstClr val="black"/>
                </a:solidFill>
                <a:latin typeface="Arial" panose="020B0604020202020204"/>
              </a:rPr>
              <a:t>2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 leads til Salg)</a:t>
            </a:r>
            <a:endParaRPr kumimoji="0" lang="en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3AA14-A767-479D-BA87-D1F259D8790F}"/>
              </a:ext>
            </a:extLst>
          </p:cNvPr>
          <p:cNvSpPr txBox="1"/>
          <p:nvPr/>
        </p:nvSpPr>
        <p:spPr>
          <a:xfrm>
            <a:off x="1612051" y="4637801"/>
            <a:ext cx="6075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Værdi pr. </a:t>
            </a:r>
            <a:r>
              <a:rPr kumimoji="0" lang="da-DK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lead</a:t>
            </a:r>
            <a:r>
              <a:rPr kumimoji="0" lang="da-DK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fra målgruppe X:</a:t>
            </a:r>
            <a:endParaRPr kumimoji="0" lang="en-DK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F1AB14-013F-47DE-8834-BCA1F93FD2CE}"/>
              </a:ext>
            </a:extLst>
          </p:cNvPr>
          <p:cNvSpPr txBox="1"/>
          <p:nvPr/>
        </p:nvSpPr>
        <p:spPr>
          <a:xfrm>
            <a:off x="8399721" y="4636382"/>
            <a:ext cx="19245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= 2.500 kr.</a:t>
            </a:r>
            <a:endParaRPr kumimoji="0" lang="en-DK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8EEDC9-B557-4A27-8A8A-90F5054DED23}"/>
              </a:ext>
            </a:extLst>
          </p:cNvPr>
          <p:cNvSpPr txBox="1"/>
          <p:nvPr/>
        </p:nvSpPr>
        <p:spPr>
          <a:xfrm>
            <a:off x="8965352" y="2381100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50.000 kr.</a:t>
            </a:r>
            <a:endParaRPr kumimoji="0" lang="en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6CB886-A55B-4E79-89A9-CE1BCB3C6696}"/>
              </a:ext>
            </a:extLst>
          </p:cNvPr>
          <p:cNvSpPr txBox="1"/>
          <p:nvPr/>
        </p:nvSpPr>
        <p:spPr>
          <a:xfrm>
            <a:off x="8965352" y="3508741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/ 20 stk.</a:t>
            </a:r>
            <a:endParaRPr kumimoji="0" lang="en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B3D61DE-6A73-4B94-90C4-0E797B8D23E9}"/>
              </a:ext>
            </a:extLst>
          </p:cNvPr>
          <p:cNvSpPr/>
          <p:nvPr/>
        </p:nvSpPr>
        <p:spPr>
          <a:xfrm>
            <a:off x="5095982" y="6298058"/>
            <a:ext cx="2147299" cy="472612"/>
          </a:xfrm>
          <a:prstGeom prst="rect">
            <a:avLst/>
          </a:prstGeom>
          <a:solidFill>
            <a:srgbClr val="1B2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6" name="Picture 7">
            <a:extLst>
              <a:ext uri="{FF2B5EF4-FFF2-40B4-BE49-F238E27FC236}">
                <a16:creationId xmlns:a16="http://schemas.microsoft.com/office/drawing/2014/main" id="{EF9B27A1-D934-47D9-9AF8-DA607068D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041" y="6309968"/>
            <a:ext cx="1953918" cy="410607"/>
          </a:xfrm>
          <a:prstGeom prst="rect">
            <a:avLst/>
          </a:prstGeom>
        </p:spPr>
      </p:pic>
      <p:sp>
        <p:nvSpPr>
          <p:cNvPr id="17" name="Arrow: Right 5">
            <a:extLst>
              <a:ext uri="{FF2B5EF4-FFF2-40B4-BE49-F238E27FC236}">
                <a16:creationId xmlns:a16="http://schemas.microsoft.com/office/drawing/2014/main" id="{941390CE-FB97-4557-BB1B-03AA4C76A403}"/>
              </a:ext>
            </a:extLst>
          </p:cNvPr>
          <p:cNvSpPr/>
          <p:nvPr/>
        </p:nvSpPr>
        <p:spPr>
          <a:xfrm rot="5400000">
            <a:off x="9686667" y="4019988"/>
            <a:ext cx="369332" cy="463550"/>
          </a:xfrm>
          <a:prstGeom prst="rightArrow">
            <a:avLst/>
          </a:prstGeom>
          <a:solidFill>
            <a:srgbClr val="D0A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28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4DB7885-D786-46B4-B8B0-68FEABCF6A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4DB7885-D786-46B4-B8B0-68FEABCF6A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 hidden="1">
            <a:extLst>
              <a:ext uri="{FF2B5EF4-FFF2-40B4-BE49-F238E27FC236}">
                <a16:creationId xmlns:a16="http://schemas.microsoft.com/office/drawing/2014/main" id="{6C12F371-5EC8-4657-9F77-24E6C7154E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a-DK" sz="44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E6A493-0EC1-4926-AE65-1F5C80E2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/>
              <a:t>VIGTIGT!</a:t>
            </a:r>
            <a:endParaRPr lang="en-DK" b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CB598A-0003-4D73-9E55-1A74EB1F1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8" y="1960306"/>
            <a:ext cx="9995807" cy="38528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a-DK" sz="1600" dirty="0"/>
              <a:t>Den </a:t>
            </a:r>
            <a:r>
              <a:rPr lang="da-DK" sz="1600" b="1" i="1" dirty="0"/>
              <a:t>beregnede leadværdi </a:t>
            </a:r>
            <a:r>
              <a:rPr lang="da-DK" sz="1600" dirty="0"/>
              <a:t>er IKKE en værdi, som marketingteamet </a:t>
            </a:r>
            <a:r>
              <a:rPr lang="da-DK" sz="1600" u="sng" dirty="0"/>
              <a:t>alene </a:t>
            </a:r>
            <a:r>
              <a:rPr lang="da-DK" sz="1600" dirty="0"/>
              <a:t>tilfører forretningen. Det er en værdi, der skabes i et samarbejde mellem Marketing og Salg. Marketingteamet opsamler, opvarmer og afleverer leads til salgsteamet. Og salgsteamet konverterer den forventede andel af disse leads til kunder.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a-DK" sz="1600" dirty="0"/>
              <a:t>Når du ganger </a:t>
            </a:r>
            <a:r>
              <a:rPr lang="da-DK" sz="1600" dirty="0" err="1"/>
              <a:t>leadværdien</a:t>
            </a:r>
            <a:r>
              <a:rPr lang="da-DK" sz="1600" dirty="0"/>
              <a:t> med det antal leads, du har afleveret, kan du altså ikke bruge denne værdi som et udtryk for værdien af marketingsteamets indsatser alene.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a-DK" sz="1600" dirty="0"/>
              <a:t>Det er derimod en repræsentation af den værdi, som forretningen kan forvente at få i hus, som resultat af både marketingsteamets og salgsteamets arbejde.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a-DK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a-DK" sz="1600" dirty="0"/>
              <a:t>Når du dokumenterer </a:t>
            </a:r>
            <a:r>
              <a:rPr lang="da-DK" sz="1600" b="1" i="1" dirty="0"/>
              <a:t>den digitale værdiskabelse </a:t>
            </a:r>
            <a:r>
              <a:rPr lang="da-DK" sz="1600" dirty="0"/>
              <a:t>(både realiseret og estimeret), gælder det samme forhold: Hvis I genererer leads, og den digitale værdiskabelse dermed omfatter værdien af jeres digitale leads, så kan du heller ikke her tilskrive hele den ”økonomiske effekt” </a:t>
            </a:r>
            <a:r>
              <a:rPr lang="da-DK" sz="1600" u="sng" dirty="0"/>
              <a:t>alene </a:t>
            </a:r>
            <a:r>
              <a:rPr lang="da-DK" sz="1600" dirty="0"/>
              <a:t>til marketingindsatserne og den digitale kanal. Fordi </a:t>
            </a:r>
            <a:r>
              <a:rPr lang="da-DK" sz="1600" dirty="0" err="1"/>
              <a:t>leadværdien</a:t>
            </a:r>
            <a:r>
              <a:rPr lang="da-DK" sz="1600" dirty="0"/>
              <a:t> forudsætter, at salgsteamet konverterer jeres leads til kunder.</a:t>
            </a:r>
          </a:p>
        </p:txBody>
      </p:sp>
    </p:spTree>
    <p:extLst>
      <p:ext uri="{BB962C8B-B14F-4D97-AF65-F5344CB8AC3E}">
        <p14:creationId xmlns:p14="http://schemas.microsoft.com/office/powerpoint/2010/main" val="146291130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NdNZWaT063tq1zgbUV_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DDA0VtSgOL1MS0tpp1o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F0yaswQx6PNpXGmN3zz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4HvHAC3QXqSui25j_9yX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xHrvT7SJmnIB.ru.SMA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NdNZWaT063tq1zgbUV_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IhXoPYQ36glvFwdPJhG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my3y6mQGS_q_IwODO5f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WDfGDyQs.gxvWcmfPK_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dxdYYTSuGkd6g8Xp6LC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tn4L6kRsuuuNt9H1q_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DDA0VtSgOL1MS0tpp1o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cx_NcTt.uvt2P9tnQg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3kPjkeSjelQ4eYKhEVF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ajZlrnQv659ZxiGmoSn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NdNZWaT063tq1zgbUV_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DDA0VtSgOL1MS0tpp1o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F0yaswQx6PNpXGmN3zz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4HvHAC3QXqSui25j_9yX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xHrvT7SJmnIB.ru.SMA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IhXoPYQ36glvFwdPJhG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F0yaswQx6PNpXGmN3zz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my3y6mQGS_q_IwODO5fg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WDfGDyQs.gxvWcmfPK_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dxdYYTSuGkd6g8Xp6LC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CBVcbDQAGuMDP.CQuOk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CBVcbDQAGuMDP.CQuOk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4HvHAC3QXqSui25j_9yX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xHrvT7SJmnIB.ru.SMA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tn4L6kRsuuuNt9H1q_y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tn4L6kRsuuuNt9H1q_y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cx_NcTt.uvt2P9tnQ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3kPjkeSjelQ4eYKhEVF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ajZlrnQv659ZxiGmoSn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NdNZWaT063tq1zgbUV_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DDA0VtSgOL1MS0tpp1o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F0yaswQx6PNpXGmN3zz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4HvHAC3QXqSui25j_9yX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xHrvT7SJmnIB.ru.SMA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cx_NcTt.uvt2P9tnQg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my3y6mQGS_q_IwODO5f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WDfGDyQs.gxvWcmfPK_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dxdYYTSuGkd6g8Xp6LC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tn4L6kRsuuuNt9H1q_y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cx_NcTt.uvt2P9tnQg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3kPjkeSjelQ4eYKhEVF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3kPjkeSjelQ4eYKhEVF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ajZlrnQv659ZxiGmoSn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NdNZWaT063tq1zgbUV_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5DDA0VtSgOL1MS0tpp1o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F0yaswQx6PNpXGmN3z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4HvHAC3QXqSui25j_9y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xHrvT7SJmnIB.ru.SMA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oWaXG0RCi4dVxJd9pBP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yhXyI3RZSwLDyTo3Sx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ajZlrnQv659ZxiGmoSn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tn4L6kRsuuuNt9H1q_y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cx_NcTt.uvt2P9tnQg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3kPjkeSjelQ4eYKhEVF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ajZlrnQv659ZxiGmoSn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C55BDC785F394F988368F00BD83393" ma:contentTypeVersion="8" ma:contentTypeDescription="Opret et nyt dokument." ma:contentTypeScope="" ma:versionID="8827d9b37c6e0e2af1cad66a38ba4c7d">
  <xsd:schema xmlns:xsd="http://www.w3.org/2001/XMLSchema" xmlns:xs="http://www.w3.org/2001/XMLSchema" xmlns:p="http://schemas.microsoft.com/office/2006/metadata/properties" xmlns:ns3="1221082a-5e3a-43dc-a13b-96bc89cf0ea0" targetNamespace="http://schemas.microsoft.com/office/2006/metadata/properties" ma:root="true" ma:fieldsID="eeab28499c14ad9e53cc65a628a998f4" ns3:_="">
    <xsd:import namespace="1221082a-5e3a-43dc-a13b-96bc89cf0e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1082a-5e3a-43dc-a13b-96bc89cf0e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B163DE-C40D-4B8B-A773-814B7325C0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DC391-2BA2-41F0-A8C8-A3035A0FA6A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30822C-7534-4F2F-AE55-377CE0A16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21082a-5e3a-43dc-a13b-96bc89cf0e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23222</TotalTime>
  <Words>481</Words>
  <Application>Microsoft Office PowerPoint</Application>
  <PresentationFormat>Widescreen</PresentationFormat>
  <Paragraphs>53</Paragraphs>
  <Slides>6</Slides>
  <Notes>2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5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Office Theme</vt:lpstr>
      <vt:lpstr>17_Office Theme</vt:lpstr>
      <vt:lpstr>1_Office Theme</vt:lpstr>
      <vt:lpstr>19_Office Theme</vt:lpstr>
      <vt:lpstr>20_Office Theme</vt:lpstr>
      <vt:lpstr>think-cell Slide</vt:lpstr>
      <vt:lpstr>PowerPoint-præsentation</vt:lpstr>
      <vt:lpstr>PowerPoint-præsentation</vt:lpstr>
      <vt:lpstr>Sådan indsætter du egne data i værktøjet</vt:lpstr>
      <vt:lpstr>Beregning af lead værdi – eksempel 1</vt:lpstr>
      <vt:lpstr>Beregning af lead værdi – eksempel 2</vt:lpstr>
      <vt:lpstr>VIGTIGT!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Collin</dc:creator>
  <cp:lastModifiedBy>Heidi Collin</cp:lastModifiedBy>
  <cp:revision>818</cp:revision>
  <dcterms:created xsi:type="dcterms:W3CDTF">2018-12-09T15:08:18Z</dcterms:created>
  <dcterms:modified xsi:type="dcterms:W3CDTF">2023-03-07T12:31:31Z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0x01010011C55BDC785F394F988368F00BD83393</vt:lpwstr>
  </property>
</Properties>
</file>